
<file path=[Content_Types].xml><?xml version="1.0" encoding="utf-8"?>
<Types xmlns="http://schemas.openxmlformats.org/package/2006/content-types">
  <Default ContentType="image/jpg" Extension="jpg"/>
  <Default ContentType="image/vnd.ms-photo" Extension="wdp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tableStyles+xml" PartName="/ppt/tableStyles2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1.xml"/>
  <Override ContentType="application/vnd.openxmlformats-officedocument.presentationml.presProps+xml" PartName="/ppt/presProps2.xml"/>
  <Override ContentType="application/vnd.openxmlformats-officedocument.theme+xml" PartName="/ppt/theme/theme1.xml"/>
  <Override ContentType="application/vnd.openxmlformats-officedocument.presentationml.viewProps+xml" PartName="/ppt/viewProps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6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y="10629900" cx="11430000"/>
  <p:notesSz cx="11430000" cy="10629900"/>
  <p:defaultTextStyle>
    <a:defPPr lvl="0">
      <a:defRPr kern="0"/>
    </a:defPPr>
    <a:lvl1pPr lvl="0">
      <a:defRPr/>
    </a:lvl1pPr>
    <a:lvl2pPr lvl="1">
      <a:defRPr/>
    </a:lvl2pPr>
    <a:lvl3pPr lvl="2">
      <a:defRPr/>
    </a:lvl3pPr>
    <a:lvl4pPr lvl="3">
      <a:defRPr/>
    </a:lvl4pPr>
    <a:lvl5pPr lvl="4">
      <a:defRPr/>
    </a:lvl5pPr>
    <a:lvl6pPr lvl="5">
      <a:defRPr/>
    </a:lvl6pPr>
    <a:lvl7pPr lvl="6">
      <a:defRPr/>
    </a:lvl7pPr>
    <a:lvl8pPr lvl="7">
      <a:defRPr/>
    </a:lvl8pPr>
    <a:lvl9pPr lvl="8">
      <a:defRPr/>
    </a:lvl9pPr>
  </p:defaultTextStyle>
  <p:extLst>
    <p:ext uri="{EFAFB233-063F-42B5-8137-9DF3F51BA10A}">
      <p15:sld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1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2" name="Me"/>
</p:cmAuthorLst>
</file>

<file path=ppt/presProps2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2.xml><?xml version="1.0" encoding="utf-8"?>
<a:tblStyleLst xmlns:a="http://schemas.openxmlformats.org/drawingml/2006/main" xmlns:r="http://schemas.openxmlformats.org/officeDocument/2006/relationships" def="{9FE84165-72B9-43FD-9A17-C419A48D23BF}">
  <a:tblStyle styleId="{9FE84165-72B9-43FD-9A17-C419A48D23BF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2D5ABB26-0587-4C30-8999-92F81FD0307C}" styleName="No Style, No Grid">
    <a:wholeTbl>
      <a:tcTxStyle>
        <a:fontRef idx="minor">
          <a:scrgbClr b="0" g="0" r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40CB608F-6AE6-49D8-B7FB-5E2FC7526EDA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2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2.xml"/><Relationship Id="rId3" Type="http://schemas.openxmlformats.org/officeDocument/2006/relationships/presProps" Target="presProps2.xml"/><Relationship Id="rId4" Type="http://schemas.openxmlformats.org/officeDocument/2006/relationships/tableStyles" Target="tableStyles2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commentAuthors" Target="commentAuthors1.xml"/><Relationship Id="rId6" Type="http://schemas.openxmlformats.org/officeDocument/2006/relationships/slideMaster" Target="slideMasters/slide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4-09-09T20:52:21.734">
    <p:pos x="3131" y="2124"/>
    <p:text>8168669936</p:text>
  </p:cm>
</p:cmLst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430000" cy="64389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9525"/>
            <a:ext cx="11430000" cy="6429375"/>
          </a:xfrm>
          <a:custGeom>
            <a:avLst/>
            <a:gdLst/>
            <a:ahLst/>
            <a:cxnLst/>
            <a:rect l="l" t="t" r="r" b="b"/>
            <a:pathLst>
              <a:path w="11430000" h="6429375">
                <a:moveTo>
                  <a:pt x="11430000" y="0"/>
                </a:moveTo>
                <a:lnTo>
                  <a:pt x="0" y="0"/>
                </a:lnTo>
                <a:lnTo>
                  <a:pt x="0" y="6429375"/>
                </a:lnTo>
                <a:lnTo>
                  <a:pt x="11430000" y="6429375"/>
                </a:lnTo>
                <a:lnTo>
                  <a:pt x="11430000" y="0"/>
                </a:lnTo>
                <a:close/>
              </a:path>
            </a:pathLst>
          </a:custGeom>
          <a:solidFill>
            <a:srgbClr val="09151A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3750" y="9524"/>
            <a:ext cx="4286250" cy="6429375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381875" y="1343024"/>
            <a:ext cx="3809999" cy="3762374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580245" y="5926074"/>
            <a:ext cx="1754504" cy="4191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62086" y="1093724"/>
            <a:ext cx="3788410" cy="16529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00" b="0" i="0">
                <a:solidFill>
                  <a:srgbClr val="F5F0F0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662086" y="3540696"/>
            <a:ext cx="4933315" cy="11779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0" i="0">
                <a:solidFill>
                  <a:srgbClr val="F5F0F0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0" i="0">
                <a:solidFill>
                  <a:srgbClr val="F5F0F0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71500" y="1482407"/>
            <a:ext cx="4972050" cy="4253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886450" y="1482407"/>
            <a:ext cx="4972050" cy="4253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0" i="0">
                <a:solidFill>
                  <a:srgbClr val="F5F0F0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2086" y="495839"/>
            <a:ext cx="10105826" cy="603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00" b="0" i="0">
                <a:solidFill>
                  <a:srgbClr val="F5F0F0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933950" y="3152774"/>
            <a:ext cx="5848350" cy="1543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886200" y="5994082"/>
            <a:ext cx="3657600" cy="3222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71500" y="5994082"/>
            <a:ext cx="2628900" cy="3222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229600" y="5994082"/>
            <a:ext cx="2628900" cy="3222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5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omments" Target="../comments/comment1.xml"/><Relationship Id="rId3" Type="http://schemas.openxmlformats.org/officeDocument/2006/relationships/image" Target="../media/image1.png"/><Relationship Id="rId4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6530"/>
              </a:lnSpc>
            </a:pPr>
            <a:r>
              <a:rPr sz="5200" spc="-25" dirty="0"/>
              <a:t>Zion</a:t>
            </a:r>
            <a:r>
              <a:rPr sz="5200" spc="-280" dirty="0"/>
              <a:t> </a:t>
            </a:r>
            <a:r>
              <a:rPr sz="5200" spc="-145" dirty="0"/>
              <a:t>Infotech </a:t>
            </a:r>
            <a:r>
              <a:rPr sz="5200" spc="-75" dirty="0"/>
              <a:t>Solutions:</a:t>
            </a:r>
            <a:endParaRPr sz="5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8243" y="3157803"/>
            <a:ext cx="2699402" cy="189217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ubTitle" idx="4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>
              <a:lnSpc>
                <a:spcPct val="133200"/>
              </a:lnSpc>
              <a:spcBef>
                <a:spcPts val="60"/>
              </a:spcBef>
            </a:pPr>
            <a:r>
              <a:rPr sz="1900" spc="-25" dirty="0">
                <a:solidFill>
                  <a:srgbClr val="E2E6E9"/>
                </a:solidFill>
                <a:latin typeface="Georgia"/>
                <a:cs typeface="Georgia"/>
              </a:rPr>
              <a:t>Zion</a:t>
            </a:r>
            <a:r>
              <a:rPr sz="19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900" spc="-60" dirty="0">
                <a:solidFill>
                  <a:srgbClr val="E2E6E9"/>
                </a:solidFill>
                <a:latin typeface="Georgia"/>
                <a:cs typeface="Georgia"/>
              </a:rPr>
              <a:t>Infotech</a:t>
            </a:r>
            <a:r>
              <a:rPr sz="19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900" dirty="0">
                <a:solidFill>
                  <a:srgbClr val="E2E6E9"/>
                </a:solidFill>
                <a:latin typeface="Georgia"/>
                <a:cs typeface="Georgia"/>
              </a:rPr>
              <a:t>is</a:t>
            </a:r>
            <a:r>
              <a:rPr sz="19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900" dirty="0">
                <a:solidFill>
                  <a:srgbClr val="E2E6E9"/>
                </a:solidFill>
                <a:latin typeface="Georgia"/>
                <a:cs typeface="Georgia"/>
              </a:rPr>
              <a:t>a</a:t>
            </a:r>
            <a:r>
              <a:rPr sz="19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900" spc="-45" dirty="0">
                <a:solidFill>
                  <a:srgbClr val="E2E6E9"/>
                </a:solidFill>
                <a:latin typeface="Georgia"/>
                <a:cs typeface="Georgia"/>
              </a:rPr>
              <a:t>leading</a:t>
            </a:r>
            <a:r>
              <a:rPr sz="19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900" spc="-45" dirty="0">
                <a:solidFill>
                  <a:srgbClr val="E2E6E9"/>
                </a:solidFill>
                <a:latin typeface="Georgia"/>
                <a:cs typeface="Georgia"/>
              </a:rPr>
              <a:t>provider</a:t>
            </a:r>
            <a:r>
              <a:rPr sz="19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900" dirty="0">
                <a:solidFill>
                  <a:srgbClr val="E2E6E9"/>
                </a:solidFill>
                <a:latin typeface="Georgia"/>
                <a:cs typeface="Georgia"/>
              </a:rPr>
              <a:t>of</a:t>
            </a:r>
            <a:r>
              <a:rPr sz="19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900" spc="-10" dirty="0">
                <a:solidFill>
                  <a:srgbClr val="E2E6E9"/>
                </a:solidFill>
                <a:latin typeface="Georgia"/>
                <a:cs typeface="Georgia"/>
              </a:rPr>
              <a:t>innovative </a:t>
            </a:r>
            <a:r>
              <a:rPr sz="1900" spc="-45" dirty="0">
                <a:solidFill>
                  <a:srgbClr val="E2E6E9"/>
                </a:solidFill>
                <a:latin typeface="Georgia"/>
                <a:cs typeface="Georgia"/>
              </a:rPr>
              <a:t>technology</a:t>
            </a:r>
            <a:r>
              <a:rPr sz="1900" spc="-5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900" spc="-55" dirty="0">
                <a:solidFill>
                  <a:srgbClr val="E2E6E9"/>
                </a:solidFill>
                <a:latin typeface="Georgia"/>
                <a:cs typeface="Georgia"/>
              </a:rPr>
              <a:t>solutions,</a:t>
            </a:r>
            <a:r>
              <a:rPr sz="1900" spc="-45" dirty="0">
                <a:solidFill>
                  <a:srgbClr val="E2E6E9"/>
                </a:solidFill>
                <a:latin typeface="Georgia"/>
                <a:cs typeface="Georgia"/>
              </a:rPr>
              <a:t> specializing </a:t>
            </a:r>
            <a:r>
              <a:rPr sz="1900" dirty="0">
                <a:solidFill>
                  <a:srgbClr val="E2E6E9"/>
                </a:solidFill>
                <a:latin typeface="Georgia"/>
                <a:cs typeface="Georgia"/>
              </a:rPr>
              <a:t>in</a:t>
            </a:r>
            <a:r>
              <a:rPr sz="19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900" spc="-10" dirty="0">
                <a:solidFill>
                  <a:srgbClr val="E2E6E9"/>
                </a:solidFill>
                <a:latin typeface="Georgia"/>
                <a:cs typeface="Georgia"/>
              </a:rPr>
              <a:t>delivering </a:t>
            </a:r>
            <a:r>
              <a:rPr sz="1900" spc="-50" dirty="0">
                <a:solidFill>
                  <a:srgbClr val="E2E6E9"/>
                </a:solidFill>
                <a:latin typeface="Georgia"/>
                <a:cs typeface="Georgia"/>
              </a:rPr>
              <a:t>transformative</a:t>
            </a:r>
            <a:r>
              <a:rPr sz="19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900" spc="-40" dirty="0">
                <a:solidFill>
                  <a:srgbClr val="E2E6E9"/>
                </a:solidFill>
                <a:latin typeface="Georgia"/>
                <a:cs typeface="Georgia"/>
              </a:rPr>
              <a:t>results</a:t>
            </a:r>
            <a:r>
              <a:rPr sz="19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900" dirty="0">
                <a:solidFill>
                  <a:srgbClr val="E2E6E9"/>
                </a:solidFill>
                <a:latin typeface="Georgia"/>
                <a:cs typeface="Georgia"/>
              </a:rPr>
              <a:t>for</a:t>
            </a:r>
            <a:r>
              <a:rPr sz="19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900" spc="-55" dirty="0">
                <a:solidFill>
                  <a:srgbClr val="E2E6E9"/>
                </a:solidFill>
                <a:latin typeface="Georgia"/>
                <a:cs typeface="Georgia"/>
              </a:rPr>
              <a:t>businesses</a:t>
            </a:r>
            <a:r>
              <a:rPr sz="19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900" dirty="0">
                <a:solidFill>
                  <a:srgbClr val="E2E6E9"/>
                </a:solidFill>
                <a:latin typeface="Georgia"/>
                <a:cs typeface="Georgia"/>
              </a:rPr>
              <a:t>of</a:t>
            </a:r>
            <a:r>
              <a:rPr sz="19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900" spc="-20" dirty="0">
                <a:solidFill>
                  <a:srgbClr val="E2E6E9"/>
                </a:solidFill>
                <a:latin typeface="Georgia"/>
                <a:cs typeface="Georgia"/>
              </a:rPr>
              <a:t>all</a:t>
            </a:r>
            <a:r>
              <a:rPr sz="19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900" spc="-10" dirty="0">
                <a:solidFill>
                  <a:srgbClr val="E2E6E9"/>
                </a:solidFill>
                <a:latin typeface="Georgia"/>
                <a:cs typeface="Georgia"/>
              </a:rPr>
              <a:t>sizes.</a:t>
            </a:r>
            <a:endParaRPr sz="1900" dirty="0">
              <a:latin typeface="Georgia"/>
              <a:cs typeface="Georgia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E72F41-E6F5-4440-584C-C9753D803A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1200" y="5924550"/>
            <a:ext cx="1828800" cy="533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430000" cy="64389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9525"/>
            <a:ext cx="11430000" cy="6429375"/>
          </a:xfrm>
          <a:custGeom>
            <a:avLst/>
            <a:gdLst/>
            <a:ahLst/>
            <a:cxnLst/>
            <a:rect l="l" t="t" r="r" b="b"/>
            <a:pathLst>
              <a:path w="11430000" h="6429375">
                <a:moveTo>
                  <a:pt x="11430000" y="0"/>
                </a:moveTo>
                <a:lnTo>
                  <a:pt x="0" y="0"/>
                </a:lnTo>
                <a:lnTo>
                  <a:pt x="0" y="6429375"/>
                </a:lnTo>
                <a:lnTo>
                  <a:pt x="11430000" y="6429375"/>
                </a:lnTo>
                <a:lnTo>
                  <a:pt x="11430000" y="0"/>
                </a:lnTo>
                <a:close/>
              </a:path>
            </a:pathLst>
          </a:custGeom>
          <a:solidFill>
            <a:srgbClr val="09151A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0" y="9525"/>
            <a:ext cx="4286250" cy="6429375"/>
            <a:chOff x="0" y="9525"/>
            <a:chExt cx="4286250" cy="642937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9525"/>
              <a:ext cx="4286250" cy="642937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8125" y="1323974"/>
              <a:ext cx="3809999" cy="3800474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948339" y="781589"/>
            <a:ext cx="1820545" cy="6038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10" dirty="0"/>
              <a:t>About</a:t>
            </a:r>
            <a:r>
              <a:rPr spc="10" dirty="0"/>
              <a:t> </a:t>
            </a:r>
            <a:r>
              <a:rPr spc="-340" dirty="0"/>
              <a:t>Us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948339" y="1645107"/>
            <a:ext cx="536956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95"/>
              </a:spcBef>
            </a:pP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Zion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Infotech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was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founded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in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2016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with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a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commitment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to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helping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clients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achieve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their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goals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through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the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power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of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technology.</a:t>
            </a:r>
            <a:endParaRPr sz="1500">
              <a:latin typeface="Georgia"/>
              <a:cs typeface="Georgi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962525" y="2543174"/>
            <a:ext cx="2800350" cy="1752600"/>
            <a:chOff x="4962525" y="2543174"/>
            <a:chExt cx="2800350" cy="1752600"/>
          </a:xfrm>
        </p:grpSpPr>
        <p:sp>
          <p:nvSpPr>
            <p:cNvPr id="10" name="object 10"/>
            <p:cNvSpPr/>
            <p:nvPr/>
          </p:nvSpPr>
          <p:spPr>
            <a:xfrm>
              <a:off x="4967287" y="2547937"/>
              <a:ext cx="2790825" cy="1743075"/>
            </a:xfrm>
            <a:custGeom>
              <a:avLst/>
              <a:gdLst/>
              <a:ahLst/>
              <a:cxnLst/>
              <a:rect l="l" t="t" r="r" b="b"/>
              <a:pathLst>
                <a:path w="2790825" h="1743075">
                  <a:moveTo>
                    <a:pt x="2732214" y="0"/>
                  </a:moveTo>
                  <a:lnTo>
                    <a:pt x="58610" y="0"/>
                  </a:lnTo>
                  <a:lnTo>
                    <a:pt x="54533" y="406"/>
                  </a:lnTo>
                  <a:lnTo>
                    <a:pt x="15455" y="21285"/>
                  </a:lnTo>
                  <a:lnTo>
                    <a:pt x="0" y="58610"/>
                  </a:lnTo>
                  <a:lnTo>
                    <a:pt x="0" y="1680349"/>
                  </a:lnTo>
                  <a:lnTo>
                    <a:pt x="0" y="1684464"/>
                  </a:lnTo>
                  <a:lnTo>
                    <a:pt x="15455" y="1721789"/>
                  </a:lnTo>
                  <a:lnTo>
                    <a:pt x="54533" y="1742668"/>
                  </a:lnTo>
                  <a:lnTo>
                    <a:pt x="58610" y="1743075"/>
                  </a:lnTo>
                  <a:lnTo>
                    <a:pt x="2732214" y="1743075"/>
                  </a:lnTo>
                  <a:lnTo>
                    <a:pt x="2769539" y="1727606"/>
                  </a:lnTo>
                  <a:lnTo>
                    <a:pt x="2790418" y="1688541"/>
                  </a:lnTo>
                  <a:lnTo>
                    <a:pt x="2790825" y="1684464"/>
                  </a:lnTo>
                  <a:lnTo>
                    <a:pt x="2790825" y="58610"/>
                  </a:lnTo>
                  <a:lnTo>
                    <a:pt x="2775356" y="21285"/>
                  </a:lnTo>
                  <a:lnTo>
                    <a:pt x="2736291" y="406"/>
                  </a:lnTo>
                  <a:lnTo>
                    <a:pt x="2732214" y="0"/>
                  </a:lnTo>
                  <a:close/>
                </a:path>
              </a:pathLst>
            </a:custGeom>
            <a:solidFill>
              <a:srgbClr val="0030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967287" y="2547937"/>
              <a:ext cx="2790825" cy="1743075"/>
            </a:xfrm>
            <a:custGeom>
              <a:avLst/>
              <a:gdLst/>
              <a:ahLst/>
              <a:cxnLst/>
              <a:rect l="l" t="t" r="r" b="b"/>
              <a:pathLst>
                <a:path w="2790825" h="1743075">
                  <a:moveTo>
                    <a:pt x="0" y="1680349"/>
                  </a:moveTo>
                  <a:lnTo>
                    <a:pt x="0" y="62738"/>
                  </a:lnTo>
                  <a:lnTo>
                    <a:pt x="0" y="58610"/>
                  </a:lnTo>
                  <a:lnTo>
                    <a:pt x="406" y="54533"/>
                  </a:lnTo>
                  <a:lnTo>
                    <a:pt x="1206" y="50495"/>
                  </a:lnTo>
                  <a:lnTo>
                    <a:pt x="2006" y="46443"/>
                  </a:lnTo>
                  <a:lnTo>
                    <a:pt x="3200" y="42532"/>
                  </a:lnTo>
                  <a:lnTo>
                    <a:pt x="4775" y="38722"/>
                  </a:lnTo>
                  <a:lnTo>
                    <a:pt x="6350" y="34912"/>
                  </a:lnTo>
                  <a:lnTo>
                    <a:pt x="8280" y="31305"/>
                  </a:lnTo>
                  <a:lnTo>
                    <a:pt x="10566" y="27876"/>
                  </a:lnTo>
                  <a:lnTo>
                    <a:pt x="12865" y="24447"/>
                  </a:lnTo>
                  <a:lnTo>
                    <a:pt x="15455" y="21285"/>
                  </a:lnTo>
                  <a:lnTo>
                    <a:pt x="18376" y="18376"/>
                  </a:lnTo>
                  <a:lnTo>
                    <a:pt x="21285" y="15455"/>
                  </a:lnTo>
                  <a:lnTo>
                    <a:pt x="50495" y="1206"/>
                  </a:lnTo>
                  <a:lnTo>
                    <a:pt x="54533" y="406"/>
                  </a:lnTo>
                  <a:lnTo>
                    <a:pt x="58610" y="0"/>
                  </a:lnTo>
                  <a:lnTo>
                    <a:pt x="62725" y="0"/>
                  </a:lnTo>
                  <a:lnTo>
                    <a:pt x="2728099" y="0"/>
                  </a:lnTo>
                  <a:lnTo>
                    <a:pt x="2732214" y="0"/>
                  </a:lnTo>
                  <a:lnTo>
                    <a:pt x="2736291" y="406"/>
                  </a:lnTo>
                  <a:lnTo>
                    <a:pt x="2740329" y="1206"/>
                  </a:lnTo>
                  <a:lnTo>
                    <a:pt x="2744368" y="2006"/>
                  </a:lnTo>
                  <a:lnTo>
                    <a:pt x="2772448" y="18376"/>
                  </a:lnTo>
                  <a:lnTo>
                    <a:pt x="2775356" y="21285"/>
                  </a:lnTo>
                  <a:lnTo>
                    <a:pt x="2789618" y="50495"/>
                  </a:lnTo>
                  <a:lnTo>
                    <a:pt x="2790418" y="54533"/>
                  </a:lnTo>
                  <a:lnTo>
                    <a:pt x="2790825" y="58610"/>
                  </a:lnTo>
                  <a:lnTo>
                    <a:pt x="2790825" y="62738"/>
                  </a:lnTo>
                  <a:lnTo>
                    <a:pt x="2790825" y="1680349"/>
                  </a:lnTo>
                  <a:lnTo>
                    <a:pt x="2790825" y="1684464"/>
                  </a:lnTo>
                  <a:lnTo>
                    <a:pt x="2790418" y="1688541"/>
                  </a:lnTo>
                  <a:lnTo>
                    <a:pt x="2772448" y="1724698"/>
                  </a:lnTo>
                  <a:lnTo>
                    <a:pt x="2740329" y="1741868"/>
                  </a:lnTo>
                  <a:lnTo>
                    <a:pt x="2736291" y="1742668"/>
                  </a:lnTo>
                  <a:lnTo>
                    <a:pt x="2732214" y="1743075"/>
                  </a:lnTo>
                  <a:lnTo>
                    <a:pt x="2728099" y="1743075"/>
                  </a:lnTo>
                  <a:lnTo>
                    <a:pt x="62725" y="1743075"/>
                  </a:lnTo>
                  <a:lnTo>
                    <a:pt x="58610" y="1743075"/>
                  </a:lnTo>
                  <a:lnTo>
                    <a:pt x="54533" y="1742668"/>
                  </a:lnTo>
                  <a:lnTo>
                    <a:pt x="50495" y="1741868"/>
                  </a:lnTo>
                  <a:lnTo>
                    <a:pt x="46443" y="1741068"/>
                  </a:lnTo>
                  <a:lnTo>
                    <a:pt x="18376" y="1724698"/>
                  </a:lnTo>
                  <a:lnTo>
                    <a:pt x="15455" y="1721789"/>
                  </a:lnTo>
                  <a:lnTo>
                    <a:pt x="1206" y="1692579"/>
                  </a:lnTo>
                  <a:lnTo>
                    <a:pt x="406" y="1688541"/>
                  </a:lnTo>
                  <a:lnTo>
                    <a:pt x="0" y="1684464"/>
                  </a:lnTo>
                  <a:lnTo>
                    <a:pt x="0" y="1680349"/>
                  </a:lnTo>
                  <a:close/>
                </a:path>
              </a:pathLst>
            </a:custGeom>
            <a:ln w="9525">
              <a:solidFill>
                <a:srgbClr val="184A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5150599" y="2718117"/>
            <a:ext cx="2358390" cy="13246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10" dirty="0">
                <a:solidFill>
                  <a:srgbClr val="E2E6E9"/>
                </a:solidFill>
                <a:latin typeface="Georgia"/>
                <a:cs typeface="Georgia"/>
              </a:rPr>
              <a:t>Mission</a:t>
            </a:r>
            <a:endParaRPr sz="1900" dirty="0">
              <a:latin typeface="Georgia"/>
              <a:cs typeface="Georgia"/>
            </a:endParaRPr>
          </a:p>
          <a:p>
            <a:pPr marL="12700" marR="5080">
              <a:lnSpc>
                <a:spcPct val="135400"/>
              </a:lnSpc>
              <a:spcBef>
                <a:spcPts val="635"/>
              </a:spcBef>
            </a:pP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To</a:t>
            </a:r>
            <a:r>
              <a:rPr sz="1500" spc="-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empower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businesses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with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cutting-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edge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solutions</a:t>
            </a:r>
            <a:r>
              <a:rPr sz="1500" spc="-1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and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exceptional</a:t>
            </a:r>
            <a:r>
              <a:rPr sz="1500" spc="1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service.</a:t>
            </a:r>
            <a:endParaRPr sz="1500" dirty="0">
              <a:latin typeface="Georgia"/>
              <a:cs typeface="Georgi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7953375" y="2543174"/>
            <a:ext cx="2800350" cy="1752600"/>
            <a:chOff x="7953375" y="2543174"/>
            <a:chExt cx="2800350" cy="1752600"/>
          </a:xfrm>
        </p:grpSpPr>
        <p:sp>
          <p:nvSpPr>
            <p:cNvPr id="14" name="object 14"/>
            <p:cNvSpPr/>
            <p:nvPr/>
          </p:nvSpPr>
          <p:spPr>
            <a:xfrm>
              <a:off x="7958137" y="2547937"/>
              <a:ext cx="2790825" cy="1743075"/>
            </a:xfrm>
            <a:custGeom>
              <a:avLst/>
              <a:gdLst/>
              <a:ahLst/>
              <a:cxnLst/>
              <a:rect l="l" t="t" r="r" b="b"/>
              <a:pathLst>
                <a:path w="2790825" h="1743075">
                  <a:moveTo>
                    <a:pt x="2732214" y="0"/>
                  </a:moveTo>
                  <a:lnTo>
                    <a:pt x="58610" y="0"/>
                  </a:lnTo>
                  <a:lnTo>
                    <a:pt x="54533" y="406"/>
                  </a:lnTo>
                  <a:lnTo>
                    <a:pt x="15455" y="21285"/>
                  </a:lnTo>
                  <a:lnTo>
                    <a:pt x="0" y="58610"/>
                  </a:lnTo>
                  <a:lnTo>
                    <a:pt x="0" y="1680349"/>
                  </a:lnTo>
                  <a:lnTo>
                    <a:pt x="0" y="1684464"/>
                  </a:lnTo>
                  <a:lnTo>
                    <a:pt x="15455" y="1721789"/>
                  </a:lnTo>
                  <a:lnTo>
                    <a:pt x="54533" y="1742668"/>
                  </a:lnTo>
                  <a:lnTo>
                    <a:pt x="58610" y="1743075"/>
                  </a:lnTo>
                  <a:lnTo>
                    <a:pt x="2732214" y="1743075"/>
                  </a:lnTo>
                  <a:lnTo>
                    <a:pt x="2769539" y="1727606"/>
                  </a:lnTo>
                  <a:lnTo>
                    <a:pt x="2790418" y="1688541"/>
                  </a:lnTo>
                  <a:lnTo>
                    <a:pt x="2790825" y="1684464"/>
                  </a:lnTo>
                  <a:lnTo>
                    <a:pt x="2790825" y="58610"/>
                  </a:lnTo>
                  <a:lnTo>
                    <a:pt x="2775356" y="21285"/>
                  </a:lnTo>
                  <a:lnTo>
                    <a:pt x="2736291" y="406"/>
                  </a:lnTo>
                  <a:lnTo>
                    <a:pt x="2732214" y="0"/>
                  </a:lnTo>
                  <a:close/>
                </a:path>
              </a:pathLst>
            </a:custGeom>
            <a:solidFill>
              <a:srgbClr val="0030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958137" y="2547937"/>
              <a:ext cx="2790825" cy="1743075"/>
            </a:xfrm>
            <a:custGeom>
              <a:avLst/>
              <a:gdLst/>
              <a:ahLst/>
              <a:cxnLst/>
              <a:rect l="l" t="t" r="r" b="b"/>
              <a:pathLst>
                <a:path w="2790825" h="1743075">
                  <a:moveTo>
                    <a:pt x="0" y="1680349"/>
                  </a:moveTo>
                  <a:lnTo>
                    <a:pt x="0" y="62738"/>
                  </a:lnTo>
                  <a:lnTo>
                    <a:pt x="0" y="58610"/>
                  </a:lnTo>
                  <a:lnTo>
                    <a:pt x="406" y="54533"/>
                  </a:lnTo>
                  <a:lnTo>
                    <a:pt x="1206" y="50495"/>
                  </a:lnTo>
                  <a:lnTo>
                    <a:pt x="2006" y="46443"/>
                  </a:lnTo>
                  <a:lnTo>
                    <a:pt x="3200" y="42532"/>
                  </a:lnTo>
                  <a:lnTo>
                    <a:pt x="18376" y="18376"/>
                  </a:lnTo>
                  <a:lnTo>
                    <a:pt x="21285" y="15455"/>
                  </a:lnTo>
                  <a:lnTo>
                    <a:pt x="50495" y="1206"/>
                  </a:lnTo>
                  <a:lnTo>
                    <a:pt x="54533" y="406"/>
                  </a:lnTo>
                  <a:lnTo>
                    <a:pt x="58610" y="0"/>
                  </a:lnTo>
                  <a:lnTo>
                    <a:pt x="62725" y="0"/>
                  </a:lnTo>
                  <a:lnTo>
                    <a:pt x="2728099" y="0"/>
                  </a:lnTo>
                  <a:lnTo>
                    <a:pt x="2732214" y="0"/>
                  </a:lnTo>
                  <a:lnTo>
                    <a:pt x="2736291" y="406"/>
                  </a:lnTo>
                  <a:lnTo>
                    <a:pt x="2772448" y="18376"/>
                  </a:lnTo>
                  <a:lnTo>
                    <a:pt x="2775356" y="21285"/>
                  </a:lnTo>
                  <a:lnTo>
                    <a:pt x="2789618" y="50495"/>
                  </a:lnTo>
                  <a:lnTo>
                    <a:pt x="2790418" y="54533"/>
                  </a:lnTo>
                  <a:lnTo>
                    <a:pt x="2790825" y="58610"/>
                  </a:lnTo>
                  <a:lnTo>
                    <a:pt x="2790825" y="62738"/>
                  </a:lnTo>
                  <a:lnTo>
                    <a:pt x="2790825" y="1680349"/>
                  </a:lnTo>
                  <a:lnTo>
                    <a:pt x="2790825" y="1684464"/>
                  </a:lnTo>
                  <a:lnTo>
                    <a:pt x="2790418" y="1688541"/>
                  </a:lnTo>
                  <a:lnTo>
                    <a:pt x="2789618" y="1692579"/>
                  </a:lnTo>
                  <a:lnTo>
                    <a:pt x="2788818" y="1696618"/>
                  </a:lnTo>
                  <a:lnTo>
                    <a:pt x="2766364" y="1730209"/>
                  </a:lnTo>
                  <a:lnTo>
                    <a:pt x="2740329" y="1741868"/>
                  </a:lnTo>
                  <a:lnTo>
                    <a:pt x="2736291" y="1742668"/>
                  </a:lnTo>
                  <a:lnTo>
                    <a:pt x="2732214" y="1743075"/>
                  </a:lnTo>
                  <a:lnTo>
                    <a:pt x="2728099" y="1743075"/>
                  </a:lnTo>
                  <a:lnTo>
                    <a:pt x="62725" y="1743075"/>
                  </a:lnTo>
                  <a:lnTo>
                    <a:pt x="58610" y="1743075"/>
                  </a:lnTo>
                  <a:lnTo>
                    <a:pt x="54533" y="1742668"/>
                  </a:lnTo>
                  <a:lnTo>
                    <a:pt x="50495" y="1741868"/>
                  </a:lnTo>
                  <a:lnTo>
                    <a:pt x="46443" y="1741068"/>
                  </a:lnTo>
                  <a:lnTo>
                    <a:pt x="18376" y="1724698"/>
                  </a:lnTo>
                  <a:lnTo>
                    <a:pt x="15455" y="1721789"/>
                  </a:lnTo>
                  <a:lnTo>
                    <a:pt x="0" y="1684464"/>
                  </a:lnTo>
                  <a:lnTo>
                    <a:pt x="0" y="1680349"/>
                  </a:lnTo>
                  <a:close/>
                </a:path>
              </a:pathLst>
            </a:custGeom>
            <a:ln w="9525">
              <a:solidFill>
                <a:srgbClr val="184A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8144129" y="2718117"/>
            <a:ext cx="2360295" cy="13246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10" dirty="0">
                <a:solidFill>
                  <a:srgbClr val="E2E6E9"/>
                </a:solidFill>
                <a:latin typeface="Georgia"/>
                <a:cs typeface="Georgia"/>
              </a:rPr>
              <a:t>Vision</a:t>
            </a:r>
            <a:endParaRPr sz="1900">
              <a:latin typeface="Georgia"/>
              <a:cs typeface="Georgia"/>
            </a:endParaRPr>
          </a:p>
          <a:p>
            <a:pPr marL="12700" marR="5080" algn="just">
              <a:lnSpc>
                <a:spcPct val="135400"/>
              </a:lnSpc>
              <a:spcBef>
                <a:spcPts val="635"/>
              </a:spcBef>
            </a:pP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To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be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the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trusted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partner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for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all</a:t>
            </a:r>
            <a:r>
              <a:rPr sz="1500" spc="-5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technology</a:t>
            </a:r>
            <a:r>
              <a:rPr sz="1500" spc="-5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needs,</a:t>
            </a:r>
            <a:r>
              <a:rPr sz="1500" spc="-5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driving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innovation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and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growth.</a:t>
            </a:r>
            <a:endParaRPr sz="1500">
              <a:latin typeface="Georgia"/>
              <a:cs typeface="Georgia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962525" y="4486275"/>
            <a:ext cx="5791200" cy="1133475"/>
            <a:chOff x="4962525" y="4486275"/>
            <a:chExt cx="5791200" cy="1133475"/>
          </a:xfrm>
        </p:grpSpPr>
        <p:sp>
          <p:nvSpPr>
            <p:cNvPr id="18" name="object 18"/>
            <p:cNvSpPr/>
            <p:nvPr/>
          </p:nvSpPr>
          <p:spPr>
            <a:xfrm>
              <a:off x="4967287" y="4491037"/>
              <a:ext cx="5781675" cy="1123950"/>
            </a:xfrm>
            <a:custGeom>
              <a:avLst/>
              <a:gdLst/>
              <a:ahLst/>
              <a:cxnLst/>
              <a:rect l="l" t="t" r="r" b="b"/>
              <a:pathLst>
                <a:path w="5781675" h="1123950">
                  <a:moveTo>
                    <a:pt x="5723064" y="0"/>
                  </a:moveTo>
                  <a:lnTo>
                    <a:pt x="58610" y="0"/>
                  </a:lnTo>
                  <a:lnTo>
                    <a:pt x="54533" y="406"/>
                  </a:lnTo>
                  <a:lnTo>
                    <a:pt x="15455" y="21285"/>
                  </a:lnTo>
                  <a:lnTo>
                    <a:pt x="0" y="58610"/>
                  </a:lnTo>
                  <a:lnTo>
                    <a:pt x="0" y="1061219"/>
                  </a:lnTo>
                  <a:lnTo>
                    <a:pt x="0" y="1065336"/>
                  </a:lnTo>
                  <a:lnTo>
                    <a:pt x="15455" y="1102663"/>
                  </a:lnTo>
                  <a:lnTo>
                    <a:pt x="54533" y="1123548"/>
                  </a:lnTo>
                  <a:lnTo>
                    <a:pt x="58610" y="1123946"/>
                  </a:lnTo>
                  <a:lnTo>
                    <a:pt x="5723064" y="1123946"/>
                  </a:lnTo>
                  <a:lnTo>
                    <a:pt x="5760389" y="1108487"/>
                  </a:lnTo>
                  <a:lnTo>
                    <a:pt x="5781268" y="1069414"/>
                  </a:lnTo>
                  <a:lnTo>
                    <a:pt x="5781675" y="1065336"/>
                  </a:lnTo>
                  <a:lnTo>
                    <a:pt x="5781675" y="58610"/>
                  </a:lnTo>
                  <a:lnTo>
                    <a:pt x="5766206" y="21285"/>
                  </a:lnTo>
                  <a:lnTo>
                    <a:pt x="5727141" y="406"/>
                  </a:lnTo>
                  <a:lnTo>
                    <a:pt x="5723064" y="0"/>
                  </a:lnTo>
                  <a:close/>
                </a:path>
              </a:pathLst>
            </a:custGeom>
            <a:solidFill>
              <a:srgbClr val="0030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967287" y="4491037"/>
              <a:ext cx="5781675" cy="1123950"/>
            </a:xfrm>
            <a:custGeom>
              <a:avLst/>
              <a:gdLst/>
              <a:ahLst/>
              <a:cxnLst/>
              <a:rect l="l" t="t" r="r" b="b"/>
              <a:pathLst>
                <a:path w="5781675" h="1123950">
                  <a:moveTo>
                    <a:pt x="0" y="1061219"/>
                  </a:moveTo>
                  <a:lnTo>
                    <a:pt x="0" y="62738"/>
                  </a:lnTo>
                  <a:lnTo>
                    <a:pt x="0" y="58610"/>
                  </a:lnTo>
                  <a:lnTo>
                    <a:pt x="406" y="54533"/>
                  </a:lnTo>
                  <a:lnTo>
                    <a:pt x="1206" y="50495"/>
                  </a:lnTo>
                  <a:lnTo>
                    <a:pt x="2006" y="46443"/>
                  </a:lnTo>
                  <a:lnTo>
                    <a:pt x="3200" y="42532"/>
                  </a:lnTo>
                  <a:lnTo>
                    <a:pt x="4775" y="38722"/>
                  </a:lnTo>
                  <a:lnTo>
                    <a:pt x="6350" y="34912"/>
                  </a:lnTo>
                  <a:lnTo>
                    <a:pt x="8280" y="31305"/>
                  </a:lnTo>
                  <a:lnTo>
                    <a:pt x="10566" y="27876"/>
                  </a:lnTo>
                  <a:lnTo>
                    <a:pt x="12865" y="24447"/>
                  </a:lnTo>
                  <a:lnTo>
                    <a:pt x="15455" y="21285"/>
                  </a:lnTo>
                  <a:lnTo>
                    <a:pt x="18376" y="18376"/>
                  </a:lnTo>
                  <a:lnTo>
                    <a:pt x="21285" y="15455"/>
                  </a:lnTo>
                  <a:lnTo>
                    <a:pt x="50495" y="1206"/>
                  </a:lnTo>
                  <a:lnTo>
                    <a:pt x="54533" y="406"/>
                  </a:lnTo>
                  <a:lnTo>
                    <a:pt x="58610" y="0"/>
                  </a:lnTo>
                  <a:lnTo>
                    <a:pt x="62725" y="0"/>
                  </a:lnTo>
                  <a:lnTo>
                    <a:pt x="5718949" y="0"/>
                  </a:lnTo>
                  <a:lnTo>
                    <a:pt x="5723064" y="0"/>
                  </a:lnTo>
                  <a:lnTo>
                    <a:pt x="5727141" y="406"/>
                  </a:lnTo>
                  <a:lnTo>
                    <a:pt x="5763298" y="18376"/>
                  </a:lnTo>
                  <a:lnTo>
                    <a:pt x="5766206" y="21285"/>
                  </a:lnTo>
                  <a:lnTo>
                    <a:pt x="5780468" y="50495"/>
                  </a:lnTo>
                  <a:lnTo>
                    <a:pt x="5781268" y="54533"/>
                  </a:lnTo>
                  <a:lnTo>
                    <a:pt x="5781675" y="58610"/>
                  </a:lnTo>
                  <a:lnTo>
                    <a:pt x="5781675" y="62738"/>
                  </a:lnTo>
                  <a:lnTo>
                    <a:pt x="5781675" y="1061219"/>
                  </a:lnTo>
                  <a:lnTo>
                    <a:pt x="5781675" y="1065336"/>
                  </a:lnTo>
                  <a:lnTo>
                    <a:pt x="5781268" y="1069414"/>
                  </a:lnTo>
                  <a:lnTo>
                    <a:pt x="5763298" y="1105575"/>
                  </a:lnTo>
                  <a:lnTo>
                    <a:pt x="5760389" y="1108487"/>
                  </a:lnTo>
                  <a:lnTo>
                    <a:pt x="5731179" y="1122740"/>
                  </a:lnTo>
                  <a:lnTo>
                    <a:pt x="5727141" y="1123548"/>
                  </a:lnTo>
                  <a:lnTo>
                    <a:pt x="5723064" y="1123946"/>
                  </a:lnTo>
                  <a:lnTo>
                    <a:pt x="5718949" y="1123951"/>
                  </a:lnTo>
                  <a:lnTo>
                    <a:pt x="62725" y="1123951"/>
                  </a:lnTo>
                  <a:lnTo>
                    <a:pt x="58610" y="1123946"/>
                  </a:lnTo>
                  <a:lnTo>
                    <a:pt x="54533" y="1123548"/>
                  </a:lnTo>
                  <a:lnTo>
                    <a:pt x="50495" y="1122740"/>
                  </a:lnTo>
                  <a:lnTo>
                    <a:pt x="46443" y="1121937"/>
                  </a:lnTo>
                  <a:lnTo>
                    <a:pt x="18376" y="1105575"/>
                  </a:lnTo>
                  <a:lnTo>
                    <a:pt x="15455" y="1102663"/>
                  </a:lnTo>
                  <a:lnTo>
                    <a:pt x="0" y="1065336"/>
                  </a:lnTo>
                  <a:lnTo>
                    <a:pt x="0" y="1061219"/>
                  </a:lnTo>
                  <a:close/>
                </a:path>
              </a:pathLst>
            </a:custGeom>
            <a:ln w="9525">
              <a:solidFill>
                <a:srgbClr val="184A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5150599" y="4651692"/>
            <a:ext cx="5033645" cy="7150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10" dirty="0">
                <a:solidFill>
                  <a:srgbClr val="E2E6E9"/>
                </a:solidFill>
                <a:latin typeface="Georgia"/>
                <a:cs typeface="Georgia"/>
              </a:rPr>
              <a:t>Values</a:t>
            </a:r>
            <a:endParaRPr sz="190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345"/>
              </a:spcBef>
            </a:pP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Integrity,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excellence,</a:t>
            </a:r>
            <a:r>
              <a:rPr sz="1500" spc="-1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collaboration,</a:t>
            </a:r>
            <a:r>
              <a:rPr sz="1500" spc="-1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and</a:t>
            </a:r>
            <a:r>
              <a:rPr sz="1500" spc="-1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customer</a:t>
            </a:r>
            <a:r>
              <a:rPr sz="1500" spc="-1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satisfaction.</a:t>
            </a:r>
            <a:endParaRPr sz="1500">
              <a:latin typeface="Georgia"/>
              <a:cs typeface="Georgia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430000" cy="64389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9525"/>
            <a:ext cx="11430000" cy="6429375"/>
          </a:xfrm>
          <a:custGeom>
            <a:avLst/>
            <a:gdLst/>
            <a:ahLst/>
            <a:cxnLst/>
            <a:rect l="l" t="t" r="r" b="b"/>
            <a:pathLst>
              <a:path w="11430000" h="6429375">
                <a:moveTo>
                  <a:pt x="11430000" y="0"/>
                </a:moveTo>
                <a:lnTo>
                  <a:pt x="0" y="0"/>
                </a:lnTo>
                <a:lnTo>
                  <a:pt x="0" y="6429375"/>
                </a:lnTo>
                <a:lnTo>
                  <a:pt x="11430000" y="6429375"/>
                </a:lnTo>
                <a:lnTo>
                  <a:pt x="11430000" y="0"/>
                </a:lnTo>
                <a:close/>
              </a:path>
            </a:pathLst>
          </a:custGeom>
          <a:solidFill>
            <a:srgbClr val="09151A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62086" y="867314"/>
            <a:ext cx="3926204" cy="6038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40" dirty="0"/>
              <a:t>Company</a:t>
            </a:r>
            <a:r>
              <a:rPr spc="-60" dirty="0"/>
              <a:t> </a:t>
            </a:r>
            <a:r>
              <a:rPr spc="-120" dirty="0"/>
              <a:t>Overview</a:t>
            </a: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5800" y="3505200"/>
            <a:ext cx="76200" cy="762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5800" y="4191000"/>
            <a:ext cx="76200" cy="7620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70459" y="3331032"/>
            <a:ext cx="2171700" cy="10255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6095">
              <a:lnSpc>
                <a:spcPct val="137500"/>
              </a:lnSpc>
              <a:spcBef>
                <a:spcPts val="95"/>
              </a:spcBef>
            </a:pPr>
            <a:r>
              <a:rPr sz="1500" spc="-114" dirty="0">
                <a:solidFill>
                  <a:srgbClr val="E2E6E9"/>
                </a:solidFill>
                <a:latin typeface="Georgia"/>
                <a:cs typeface="Georgia"/>
              </a:rPr>
              <a:t>Web</a:t>
            </a:r>
            <a:r>
              <a:rPr sz="1500" spc="2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and</a:t>
            </a:r>
            <a:r>
              <a:rPr sz="1500" spc="-6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mobile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app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development</a:t>
            </a:r>
            <a:endParaRPr sz="150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125"/>
              </a:spcBef>
            </a:pPr>
            <a:r>
              <a:rPr sz="1500" spc="-65" dirty="0">
                <a:solidFill>
                  <a:srgbClr val="E2E6E9"/>
                </a:solidFill>
                <a:latin typeface="Georgia"/>
                <a:cs typeface="Georgia"/>
              </a:rPr>
              <a:t>Cloud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computing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solutions</a:t>
            </a:r>
            <a:endParaRPr sz="1500">
              <a:latin typeface="Georgia"/>
              <a:cs typeface="Georgia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5800" y="4572000"/>
            <a:ext cx="76200" cy="7620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70459" y="4480814"/>
            <a:ext cx="2316480" cy="2571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500" spc="-50" dirty="0">
                <a:solidFill>
                  <a:srgbClr val="E2E6E9"/>
                </a:solidFill>
                <a:latin typeface="Georgia"/>
                <a:cs typeface="Georgia"/>
              </a:rPr>
              <a:t>Data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analytics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and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reporting</a:t>
            </a:r>
            <a:endParaRPr sz="1500">
              <a:latin typeface="Georgia"/>
              <a:cs typeface="Georgia"/>
            </a:endParaRPr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5800" y="4943475"/>
            <a:ext cx="76200" cy="76200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970459" y="4769306"/>
            <a:ext cx="1703705" cy="6540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37500"/>
              </a:lnSpc>
              <a:spcBef>
                <a:spcPts val="95"/>
              </a:spcBef>
            </a:pP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Cybersecurity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and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IT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infrastructure</a:t>
            </a:r>
            <a:endParaRPr sz="1500">
              <a:latin typeface="Georgia"/>
              <a:cs typeface="Georgia"/>
            </a:endParaRPr>
          </a:p>
        </p:txBody>
      </p: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210050" y="3505200"/>
            <a:ext cx="76200" cy="76200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4496498" y="3414014"/>
            <a:ext cx="1447800" cy="2571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Financial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services</a:t>
            </a:r>
            <a:endParaRPr sz="1500">
              <a:latin typeface="Georgia"/>
              <a:cs typeface="Georgia"/>
            </a:endParaRPr>
          </a:p>
        </p:txBody>
      </p:sp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210050" y="3886200"/>
            <a:ext cx="76200" cy="76200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4496498" y="3795014"/>
            <a:ext cx="902335" cy="2571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Healthcare</a:t>
            </a:r>
            <a:endParaRPr sz="1500">
              <a:latin typeface="Georgia"/>
              <a:cs typeface="Georgia"/>
            </a:endParaRPr>
          </a:p>
        </p:txBody>
      </p:sp>
      <p:pic>
        <p:nvPicPr>
          <p:cNvPr id="16" name="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210050" y="4257675"/>
            <a:ext cx="76200" cy="76200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4496498" y="4166489"/>
            <a:ext cx="822960" cy="2571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500" spc="-55" dirty="0">
                <a:solidFill>
                  <a:srgbClr val="E2E6E9"/>
                </a:solidFill>
                <a:latin typeface="Georgia"/>
                <a:cs typeface="Georgia"/>
              </a:rPr>
              <a:t>Education</a:t>
            </a:r>
            <a:endParaRPr sz="1500">
              <a:latin typeface="Georgia"/>
              <a:cs typeface="Georgia"/>
            </a:endParaRPr>
          </a:p>
        </p:txBody>
      </p:sp>
      <p:pic>
        <p:nvPicPr>
          <p:cNvPr id="18" name="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210050" y="4638675"/>
            <a:ext cx="76200" cy="76200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4496498" y="4547489"/>
            <a:ext cx="492759" cy="2571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Retail</a:t>
            </a:r>
            <a:endParaRPr sz="1500">
              <a:latin typeface="Georgia"/>
              <a:cs typeface="Georgia"/>
            </a:endParaRPr>
          </a:p>
        </p:txBody>
      </p:sp>
      <p:pic>
        <p:nvPicPr>
          <p:cNvPr id="20" name="object 2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210050" y="5010150"/>
            <a:ext cx="76200" cy="76200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4496498" y="4918964"/>
            <a:ext cx="1218565" cy="2571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Manufacturing</a:t>
            </a:r>
            <a:endParaRPr sz="1500">
              <a:latin typeface="Georgia"/>
              <a:cs typeface="Georgi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62086" y="1826082"/>
            <a:ext cx="9784080" cy="13690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95"/>
              </a:spcBef>
            </a:pP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Zion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Infotech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provides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a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comprehensive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suite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of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services,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encompassing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everything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from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strategy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consulting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to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technical implementation.</a:t>
            </a:r>
            <a:endParaRPr sz="1500">
              <a:latin typeface="Georgia"/>
              <a:cs typeface="Georgia"/>
            </a:endParaRPr>
          </a:p>
          <a:p>
            <a:pPr>
              <a:lnSpc>
                <a:spcPct val="100000"/>
              </a:lnSpc>
            </a:pPr>
            <a:endParaRPr sz="15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50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tabLst>
                <a:tab pos="3538220" algn="l"/>
                <a:tab pos="7064375" algn="l"/>
              </a:tabLst>
            </a:pPr>
            <a:r>
              <a:rPr sz="1900" spc="-30" dirty="0">
                <a:solidFill>
                  <a:srgbClr val="F5F0F0"/>
                </a:solidFill>
                <a:latin typeface="Georgia"/>
                <a:cs typeface="Georgia"/>
              </a:rPr>
              <a:t>Core</a:t>
            </a:r>
            <a:r>
              <a:rPr sz="1900" spc="-80" dirty="0">
                <a:solidFill>
                  <a:srgbClr val="F5F0F0"/>
                </a:solidFill>
                <a:latin typeface="Georgia"/>
                <a:cs typeface="Georgia"/>
              </a:rPr>
              <a:t> </a:t>
            </a:r>
            <a:r>
              <a:rPr sz="1900" spc="-10" dirty="0">
                <a:solidFill>
                  <a:srgbClr val="F5F0F0"/>
                </a:solidFill>
                <a:latin typeface="Georgia"/>
                <a:cs typeface="Georgia"/>
              </a:rPr>
              <a:t>Services</a:t>
            </a:r>
            <a:r>
              <a:rPr sz="1900" dirty="0">
                <a:solidFill>
                  <a:srgbClr val="F5F0F0"/>
                </a:solidFill>
                <a:latin typeface="Georgia"/>
                <a:cs typeface="Georgia"/>
              </a:rPr>
              <a:t>	</a:t>
            </a:r>
            <a:r>
              <a:rPr sz="1900" spc="-65" dirty="0">
                <a:solidFill>
                  <a:srgbClr val="F5F0F0"/>
                </a:solidFill>
                <a:latin typeface="Georgia"/>
                <a:cs typeface="Georgia"/>
              </a:rPr>
              <a:t>Industries</a:t>
            </a:r>
            <a:r>
              <a:rPr sz="1900" spc="-30" dirty="0">
                <a:solidFill>
                  <a:srgbClr val="F5F0F0"/>
                </a:solidFill>
                <a:latin typeface="Georgia"/>
                <a:cs typeface="Georgia"/>
              </a:rPr>
              <a:t> </a:t>
            </a:r>
            <a:r>
              <a:rPr sz="1900" spc="-10" dirty="0">
                <a:solidFill>
                  <a:srgbClr val="F5F0F0"/>
                </a:solidFill>
                <a:latin typeface="Georgia"/>
                <a:cs typeface="Georgia"/>
              </a:rPr>
              <a:t>Served</a:t>
            </a:r>
            <a:r>
              <a:rPr sz="1900" dirty="0">
                <a:solidFill>
                  <a:srgbClr val="F5F0F0"/>
                </a:solidFill>
                <a:latin typeface="Georgia"/>
                <a:cs typeface="Georgia"/>
              </a:rPr>
              <a:t>	</a:t>
            </a:r>
            <a:r>
              <a:rPr sz="1900" spc="-75" dirty="0">
                <a:solidFill>
                  <a:srgbClr val="F5F0F0"/>
                </a:solidFill>
                <a:latin typeface="Georgia"/>
                <a:cs typeface="Georgia"/>
              </a:rPr>
              <a:t>Global</a:t>
            </a:r>
            <a:r>
              <a:rPr sz="1900" dirty="0">
                <a:solidFill>
                  <a:srgbClr val="F5F0F0"/>
                </a:solidFill>
                <a:latin typeface="Georgia"/>
                <a:cs typeface="Georgia"/>
              </a:rPr>
              <a:t> </a:t>
            </a:r>
            <a:r>
              <a:rPr sz="1900" spc="-10" dirty="0">
                <a:solidFill>
                  <a:srgbClr val="F5F0F0"/>
                </a:solidFill>
                <a:latin typeface="Georgia"/>
                <a:cs typeface="Georgia"/>
              </a:rPr>
              <a:t>Presence</a:t>
            </a:r>
            <a:endParaRPr sz="1900">
              <a:latin typeface="Georgia"/>
              <a:cs typeface="Georgi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714157" y="3331032"/>
            <a:ext cx="2763520" cy="9588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>
              <a:lnSpc>
                <a:spcPct val="135400"/>
              </a:lnSpc>
              <a:spcBef>
                <a:spcPts val="135"/>
              </a:spcBef>
            </a:pP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Zion</a:t>
            </a:r>
            <a:r>
              <a:rPr sz="1500" spc="-5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Infotech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has</a:t>
            </a:r>
            <a:r>
              <a:rPr sz="1500" spc="-5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offices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in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major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cities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worldwide,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serving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clients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across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diverse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industries.</a:t>
            </a:r>
            <a:endParaRPr sz="1500">
              <a:latin typeface="Georgia"/>
              <a:cs typeface="Georgia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430000" cy="855345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0"/>
            <a:ext cx="11430000" cy="8553450"/>
          </a:xfrm>
          <a:custGeom>
            <a:avLst/>
            <a:gdLst/>
            <a:ahLst/>
            <a:cxnLst/>
            <a:rect l="l" t="t" r="r" b="b"/>
            <a:pathLst>
              <a:path w="11430000" h="8553450">
                <a:moveTo>
                  <a:pt x="11430000" y="0"/>
                </a:moveTo>
                <a:lnTo>
                  <a:pt x="0" y="0"/>
                </a:lnTo>
                <a:lnTo>
                  <a:pt x="0" y="8553450"/>
                </a:lnTo>
                <a:lnTo>
                  <a:pt x="11430000" y="8553450"/>
                </a:lnTo>
                <a:lnTo>
                  <a:pt x="11430000" y="0"/>
                </a:lnTo>
                <a:close/>
              </a:path>
            </a:pathLst>
          </a:custGeom>
          <a:solidFill>
            <a:srgbClr val="09151A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0" y="253"/>
            <a:ext cx="4286250" cy="8553450"/>
            <a:chOff x="0" y="253"/>
            <a:chExt cx="4286250" cy="855345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53"/>
              <a:ext cx="4286250" cy="855345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8125" y="3009899"/>
              <a:ext cx="3809999" cy="2533649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948339" y="495839"/>
            <a:ext cx="3659504" cy="120396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 marR="5080">
              <a:lnSpc>
                <a:spcPts val="4730"/>
              </a:lnSpc>
              <a:spcBef>
                <a:spcPts val="20"/>
              </a:spcBef>
            </a:pPr>
            <a:r>
              <a:rPr spc="-385" dirty="0"/>
              <a:t>WHAT</a:t>
            </a:r>
            <a:r>
              <a:rPr spc="100" dirty="0"/>
              <a:t> </a:t>
            </a:r>
            <a:r>
              <a:rPr spc="-270" dirty="0"/>
              <a:t>MAKES</a:t>
            </a:r>
            <a:r>
              <a:rPr spc="100" dirty="0"/>
              <a:t> </a:t>
            </a:r>
            <a:r>
              <a:rPr spc="-405" dirty="0"/>
              <a:t>US </a:t>
            </a:r>
            <a:r>
              <a:rPr spc="-295" dirty="0"/>
              <a:t>DIFFERENT?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948339" y="1959431"/>
            <a:ext cx="510476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95"/>
              </a:spcBef>
            </a:pP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Zion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Infotech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sets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itself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apart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through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a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50" dirty="0">
                <a:solidFill>
                  <a:srgbClr val="E2E6E9"/>
                </a:solidFill>
                <a:latin typeface="Georgia"/>
                <a:cs typeface="Georgia"/>
              </a:rPr>
              <a:t>unique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combination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of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expertise,</a:t>
            </a:r>
            <a:r>
              <a:rPr sz="1500" spc="-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innovation,</a:t>
            </a:r>
            <a:r>
              <a:rPr sz="1500" spc="-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and</a:t>
            </a:r>
            <a:r>
              <a:rPr sz="1500" spc="-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customer-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centricity.</a:t>
            </a:r>
            <a:endParaRPr sz="1500">
              <a:latin typeface="Georgia"/>
              <a:cs typeface="Georgi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962525" y="3076574"/>
            <a:ext cx="428625" cy="438150"/>
            <a:chOff x="4962525" y="3076574"/>
            <a:chExt cx="428625" cy="438150"/>
          </a:xfrm>
        </p:grpSpPr>
        <p:sp>
          <p:nvSpPr>
            <p:cNvPr id="10" name="object 10"/>
            <p:cNvSpPr/>
            <p:nvPr/>
          </p:nvSpPr>
          <p:spPr>
            <a:xfrm>
              <a:off x="4967287" y="3081337"/>
              <a:ext cx="419100" cy="428625"/>
            </a:xfrm>
            <a:custGeom>
              <a:avLst/>
              <a:gdLst/>
              <a:ahLst/>
              <a:cxnLst/>
              <a:rect l="l" t="t" r="r" b="b"/>
              <a:pathLst>
                <a:path w="419100" h="428625">
                  <a:moveTo>
                    <a:pt x="360489" y="0"/>
                  </a:moveTo>
                  <a:lnTo>
                    <a:pt x="58610" y="0"/>
                  </a:lnTo>
                  <a:lnTo>
                    <a:pt x="54533" y="406"/>
                  </a:lnTo>
                  <a:lnTo>
                    <a:pt x="15455" y="21285"/>
                  </a:lnTo>
                  <a:lnTo>
                    <a:pt x="0" y="58610"/>
                  </a:lnTo>
                  <a:lnTo>
                    <a:pt x="0" y="365899"/>
                  </a:lnTo>
                  <a:lnTo>
                    <a:pt x="0" y="370014"/>
                  </a:lnTo>
                  <a:lnTo>
                    <a:pt x="15455" y="407339"/>
                  </a:lnTo>
                  <a:lnTo>
                    <a:pt x="54533" y="428218"/>
                  </a:lnTo>
                  <a:lnTo>
                    <a:pt x="58610" y="428625"/>
                  </a:lnTo>
                  <a:lnTo>
                    <a:pt x="360489" y="428625"/>
                  </a:lnTo>
                  <a:lnTo>
                    <a:pt x="397814" y="413156"/>
                  </a:lnTo>
                  <a:lnTo>
                    <a:pt x="418693" y="374091"/>
                  </a:lnTo>
                  <a:lnTo>
                    <a:pt x="419100" y="370014"/>
                  </a:lnTo>
                  <a:lnTo>
                    <a:pt x="419100" y="58610"/>
                  </a:lnTo>
                  <a:lnTo>
                    <a:pt x="403631" y="21285"/>
                  </a:lnTo>
                  <a:lnTo>
                    <a:pt x="364566" y="406"/>
                  </a:lnTo>
                  <a:lnTo>
                    <a:pt x="360489" y="0"/>
                  </a:lnTo>
                  <a:close/>
                </a:path>
              </a:pathLst>
            </a:custGeom>
            <a:solidFill>
              <a:srgbClr val="0030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967287" y="3081337"/>
              <a:ext cx="419100" cy="428625"/>
            </a:xfrm>
            <a:custGeom>
              <a:avLst/>
              <a:gdLst/>
              <a:ahLst/>
              <a:cxnLst/>
              <a:rect l="l" t="t" r="r" b="b"/>
              <a:pathLst>
                <a:path w="419100" h="428625">
                  <a:moveTo>
                    <a:pt x="0" y="365899"/>
                  </a:moveTo>
                  <a:lnTo>
                    <a:pt x="0" y="62738"/>
                  </a:lnTo>
                  <a:lnTo>
                    <a:pt x="0" y="58610"/>
                  </a:lnTo>
                  <a:lnTo>
                    <a:pt x="406" y="54533"/>
                  </a:lnTo>
                  <a:lnTo>
                    <a:pt x="1206" y="50495"/>
                  </a:lnTo>
                  <a:lnTo>
                    <a:pt x="2006" y="46443"/>
                  </a:lnTo>
                  <a:lnTo>
                    <a:pt x="3200" y="42532"/>
                  </a:lnTo>
                  <a:lnTo>
                    <a:pt x="4775" y="38722"/>
                  </a:lnTo>
                  <a:lnTo>
                    <a:pt x="6350" y="34912"/>
                  </a:lnTo>
                  <a:lnTo>
                    <a:pt x="8280" y="31305"/>
                  </a:lnTo>
                  <a:lnTo>
                    <a:pt x="10566" y="27876"/>
                  </a:lnTo>
                  <a:lnTo>
                    <a:pt x="12865" y="24447"/>
                  </a:lnTo>
                  <a:lnTo>
                    <a:pt x="15455" y="21285"/>
                  </a:lnTo>
                  <a:lnTo>
                    <a:pt x="18376" y="18376"/>
                  </a:lnTo>
                  <a:lnTo>
                    <a:pt x="21285" y="15455"/>
                  </a:lnTo>
                  <a:lnTo>
                    <a:pt x="50495" y="1206"/>
                  </a:lnTo>
                  <a:lnTo>
                    <a:pt x="54533" y="406"/>
                  </a:lnTo>
                  <a:lnTo>
                    <a:pt x="58610" y="0"/>
                  </a:lnTo>
                  <a:lnTo>
                    <a:pt x="62725" y="0"/>
                  </a:lnTo>
                  <a:lnTo>
                    <a:pt x="356374" y="0"/>
                  </a:lnTo>
                  <a:lnTo>
                    <a:pt x="360489" y="0"/>
                  </a:lnTo>
                  <a:lnTo>
                    <a:pt x="364566" y="406"/>
                  </a:lnTo>
                  <a:lnTo>
                    <a:pt x="368604" y="1206"/>
                  </a:lnTo>
                  <a:lnTo>
                    <a:pt x="372643" y="2006"/>
                  </a:lnTo>
                  <a:lnTo>
                    <a:pt x="400723" y="18376"/>
                  </a:lnTo>
                  <a:lnTo>
                    <a:pt x="403631" y="21285"/>
                  </a:lnTo>
                  <a:lnTo>
                    <a:pt x="414324" y="38722"/>
                  </a:lnTo>
                  <a:lnTo>
                    <a:pt x="415899" y="42532"/>
                  </a:lnTo>
                  <a:lnTo>
                    <a:pt x="417093" y="46443"/>
                  </a:lnTo>
                  <a:lnTo>
                    <a:pt x="417893" y="50495"/>
                  </a:lnTo>
                  <a:lnTo>
                    <a:pt x="418693" y="54533"/>
                  </a:lnTo>
                  <a:lnTo>
                    <a:pt x="419100" y="58610"/>
                  </a:lnTo>
                  <a:lnTo>
                    <a:pt x="419100" y="62738"/>
                  </a:lnTo>
                  <a:lnTo>
                    <a:pt x="419100" y="365899"/>
                  </a:lnTo>
                  <a:lnTo>
                    <a:pt x="419100" y="370014"/>
                  </a:lnTo>
                  <a:lnTo>
                    <a:pt x="418693" y="374091"/>
                  </a:lnTo>
                  <a:lnTo>
                    <a:pt x="417893" y="378129"/>
                  </a:lnTo>
                  <a:lnTo>
                    <a:pt x="417093" y="382168"/>
                  </a:lnTo>
                  <a:lnTo>
                    <a:pt x="400723" y="410248"/>
                  </a:lnTo>
                  <a:lnTo>
                    <a:pt x="397814" y="413156"/>
                  </a:lnTo>
                  <a:lnTo>
                    <a:pt x="368604" y="427418"/>
                  </a:lnTo>
                  <a:lnTo>
                    <a:pt x="364566" y="428218"/>
                  </a:lnTo>
                  <a:lnTo>
                    <a:pt x="360489" y="428625"/>
                  </a:lnTo>
                  <a:lnTo>
                    <a:pt x="356374" y="428625"/>
                  </a:lnTo>
                  <a:lnTo>
                    <a:pt x="62725" y="428625"/>
                  </a:lnTo>
                  <a:lnTo>
                    <a:pt x="58610" y="428625"/>
                  </a:lnTo>
                  <a:lnTo>
                    <a:pt x="54533" y="428218"/>
                  </a:lnTo>
                  <a:lnTo>
                    <a:pt x="50495" y="427418"/>
                  </a:lnTo>
                  <a:lnTo>
                    <a:pt x="46443" y="426618"/>
                  </a:lnTo>
                  <a:lnTo>
                    <a:pt x="18376" y="410248"/>
                  </a:lnTo>
                  <a:lnTo>
                    <a:pt x="15455" y="407339"/>
                  </a:lnTo>
                  <a:lnTo>
                    <a:pt x="1206" y="378129"/>
                  </a:lnTo>
                  <a:lnTo>
                    <a:pt x="406" y="374091"/>
                  </a:lnTo>
                  <a:lnTo>
                    <a:pt x="0" y="370014"/>
                  </a:lnTo>
                  <a:lnTo>
                    <a:pt x="0" y="365899"/>
                  </a:lnTo>
                  <a:close/>
                </a:path>
              </a:pathLst>
            </a:custGeom>
            <a:ln w="9525">
              <a:solidFill>
                <a:srgbClr val="184A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5098656" y="3079495"/>
            <a:ext cx="158750" cy="3727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250" spc="25" dirty="0">
                <a:solidFill>
                  <a:srgbClr val="E2E6E9"/>
                </a:solidFill>
                <a:latin typeface="Georgia"/>
                <a:cs typeface="Georgia"/>
              </a:rPr>
              <a:t>1</a:t>
            </a:r>
            <a:endParaRPr sz="2250">
              <a:latin typeface="Georgia"/>
              <a:cs typeface="Georg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574906" y="3041967"/>
            <a:ext cx="2098675" cy="22580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60" dirty="0">
                <a:solidFill>
                  <a:srgbClr val="E2E6E9"/>
                </a:solidFill>
                <a:latin typeface="Georgia"/>
                <a:cs typeface="Georgia"/>
              </a:rPr>
              <a:t>Experienced</a:t>
            </a:r>
            <a:r>
              <a:rPr sz="1900" spc="-20" dirty="0">
                <a:solidFill>
                  <a:srgbClr val="E2E6E9"/>
                </a:solidFill>
                <a:latin typeface="Georgia"/>
                <a:cs typeface="Georgia"/>
              </a:rPr>
              <a:t> Team</a:t>
            </a:r>
            <a:endParaRPr sz="1900">
              <a:latin typeface="Georgia"/>
              <a:cs typeface="Georgia"/>
            </a:endParaRPr>
          </a:p>
          <a:p>
            <a:pPr marL="12700" marR="5080">
              <a:lnSpc>
                <a:spcPct val="135000"/>
              </a:lnSpc>
              <a:spcBef>
                <a:spcPts val="715"/>
              </a:spcBef>
            </a:pPr>
            <a:r>
              <a:rPr sz="1500" spc="-60" dirty="0">
                <a:solidFill>
                  <a:srgbClr val="E2E6E9"/>
                </a:solidFill>
                <a:latin typeface="Georgia"/>
                <a:cs typeface="Georgia"/>
              </a:rPr>
              <a:t>Our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team</a:t>
            </a:r>
            <a:r>
              <a:rPr sz="1500" spc="-5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comprises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highly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skilled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professionals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with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deep 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industry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knowledge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and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50" dirty="0">
                <a:solidFill>
                  <a:srgbClr val="E2E6E9"/>
                </a:solidFill>
                <a:latin typeface="Georgia"/>
                <a:cs typeface="Georgia"/>
              </a:rPr>
              <a:t>a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proven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track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record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of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success.</a:t>
            </a:r>
            <a:endParaRPr sz="1500">
              <a:latin typeface="Georgia"/>
              <a:cs typeface="Georgia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7953375" y="3076574"/>
            <a:ext cx="438150" cy="438150"/>
            <a:chOff x="7953375" y="3076574"/>
            <a:chExt cx="438150" cy="438150"/>
          </a:xfrm>
        </p:grpSpPr>
        <p:sp>
          <p:nvSpPr>
            <p:cNvPr id="15" name="object 15"/>
            <p:cNvSpPr/>
            <p:nvPr/>
          </p:nvSpPr>
          <p:spPr>
            <a:xfrm>
              <a:off x="7958137" y="3081337"/>
              <a:ext cx="428625" cy="428625"/>
            </a:xfrm>
            <a:custGeom>
              <a:avLst/>
              <a:gdLst/>
              <a:ahLst/>
              <a:cxnLst/>
              <a:rect l="l" t="t" r="r" b="b"/>
              <a:pathLst>
                <a:path w="428625" h="428625">
                  <a:moveTo>
                    <a:pt x="370014" y="0"/>
                  </a:moveTo>
                  <a:lnTo>
                    <a:pt x="58610" y="0"/>
                  </a:lnTo>
                  <a:lnTo>
                    <a:pt x="54533" y="406"/>
                  </a:lnTo>
                  <a:lnTo>
                    <a:pt x="15455" y="21285"/>
                  </a:lnTo>
                  <a:lnTo>
                    <a:pt x="0" y="58610"/>
                  </a:lnTo>
                  <a:lnTo>
                    <a:pt x="0" y="365899"/>
                  </a:lnTo>
                  <a:lnTo>
                    <a:pt x="0" y="370014"/>
                  </a:lnTo>
                  <a:lnTo>
                    <a:pt x="15455" y="407339"/>
                  </a:lnTo>
                  <a:lnTo>
                    <a:pt x="54533" y="428218"/>
                  </a:lnTo>
                  <a:lnTo>
                    <a:pt x="58610" y="428625"/>
                  </a:lnTo>
                  <a:lnTo>
                    <a:pt x="370014" y="428625"/>
                  </a:lnTo>
                  <a:lnTo>
                    <a:pt x="407339" y="413156"/>
                  </a:lnTo>
                  <a:lnTo>
                    <a:pt x="428218" y="374091"/>
                  </a:lnTo>
                  <a:lnTo>
                    <a:pt x="428625" y="370014"/>
                  </a:lnTo>
                  <a:lnTo>
                    <a:pt x="428625" y="58610"/>
                  </a:lnTo>
                  <a:lnTo>
                    <a:pt x="413156" y="21285"/>
                  </a:lnTo>
                  <a:lnTo>
                    <a:pt x="374091" y="406"/>
                  </a:lnTo>
                  <a:lnTo>
                    <a:pt x="370014" y="0"/>
                  </a:lnTo>
                  <a:close/>
                </a:path>
              </a:pathLst>
            </a:custGeom>
            <a:solidFill>
              <a:srgbClr val="0030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958137" y="3081337"/>
              <a:ext cx="428625" cy="428625"/>
            </a:xfrm>
            <a:custGeom>
              <a:avLst/>
              <a:gdLst/>
              <a:ahLst/>
              <a:cxnLst/>
              <a:rect l="l" t="t" r="r" b="b"/>
              <a:pathLst>
                <a:path w="428625" h="428625">
                  <a:moveTo>
                    <a:pt x="0" y="365899"/>
                  </a:moveTo>
                  <a:lnTo>
                    <a:pt x="0" y="62738"/>
                  </a:lnTo>
                  <a:lnTo>
                    <a:pt x="0" y="58610"/>
                  </a:lnTo>
                  <a:lnTo>
                    <a:pt x="406" y="54533"/>
                  </a:lnTo>
                  <a:lnTo>
                    <a:pt x="1206" y="50495"/>
                  </a:lnTo>
                  <a:lnTo>
                    <a:pt x="2006" y="46443"/>
                  </a:lnTo>
                  <a:lnTo>
                    <a:pt x="3200" y="42532"/>
                  </a:lnTo>
                  <a:lnTo>
                    <a:pt x="18376" y="18376"/>
                  </a:lnTo>
                  <a:lnTo>
                    <a:pt x="21285" y="15455"/>
                  </a:lnTo>
                  <a:lnTo>
                    <a:pt x="50495" y="1206"/>
                  </a:lnTo>
                  <a:lnTo>
                    <a:pt x="54533" y="406"/>
                  </a:lnTo>
                  <a:lnTo>
                    <a:pt x="58610" y="0"/>
                  </a:lnTo>
                  <a:lnTo>
                    <a:pt x="62725" y="0"/>
                  </a:lnTo>
                  <a:lnTo>
                    <a:pt x="365899" y="0"/>
                  </a:lnTo>
                  <a:lnTo>
                    <a:pt x="370014" y="0"/>
                  </a:lnTo>
                  <a:lnTo>
                    <a:pt x="374091" y="406"/>
                  </a:lnTo>
                  <a:lnTo>
                    <a:pt x="378129" y="1206"/>
                  </a:lnTo>
                  <a:lnTo>
                    <a:pt x="382168" y="2006"/>
                  </a:lnTo>
                  <a:lnTo>
                    <a:pt x="410248" y="18376"/>
                  </a:lnTo>
                  <a:lnTo>
                    <a:pt x="413156" y="21285"/>
                  </a:lnTo>
                  <a:lnTo>
                    <a:pt x="427418" y="50495"/>
                  </a:lnTo>
                  <a:lnTo>
                    <a:pt x="428218" y="54533"/>
                  </a:lnTo>
                  <a:lnTo>
                    <a:pt x="428625" y="58610"/>
                  </a:lnTo>
                  <a:lnTo>
                    <a:pt x="428625" y="62738"/>
                  </a:lnTo>
                  <a:lnTo>
                    <a:pt x="428625" y="365899"/>
                  </a:lnTo>
                  <a:lnTo>
                    <a:pt x="428625" y="370014"/>
                  </a:lnTo>
                  <a:lnTo>
                    <a:pt x="428218" y="374091"/>
                  </a:lnTo>
                  <a:lnTo>
                    <a:pt x="410248" y="410248"/>
                  </a:lnTo>
                  <a:lnTo>
                    <a:pt x="407339" y="413156"/>
                  </a:lnTo>
                  <a:lnTo>
                    <a:pt x="378129" y="427418"/>
                  </a:lnTo>
                  <a:lnTo>
                    <a:pt x="374091" y="428218"/>
                  </a:lnTo>
                  <a:lnTo>
                    <a:pt x="370014" y="428625"/>
                  </a:lnTo>
                  <a:lnTo>
                    <a:pt x="365899" y="428625"/>
                  </a:lnTo>
                  <a:lnTo>
                    <a:pt x="62725" y="428625"/>
                  </a:lnTo>
                  <a:lnTo>
                    <a:pt x="58610" y="428625"/>
                  </a:lnTo>
                  <a:lnTo>
                    <a:pt x="54533" y="428218"/>
                  </a:lnTo>
                  <a:lnTo>
                    <a:pt x="50495" y="427418"/>
                  </a:lnTo>
                  <a:lnTo>
                    <a:pt x="46443" y="426618"/>
                  </a:lnTo>
                  <a:lnTo>
                    <a:pt x="18376" y="410248"/>
                  </a:lnTo>
                  <a:lnTo>
                    <a:pt x="15455" y="407339"/>
                  </a:lnTo>
                  <a:lnTo>
                    <a:pt x="0" y="370014"/>
                  </a:lnTo>
                  <a:lnTo>
                    <a:pt x="0" y="365899"/>
                  </a:lnTo>
                  <a:close/>
                </a:path>
              </a:pathLst>
            </a:custGeom>
            <a:ln w="9525">
              <a:solidFill>
                <a:srgbClr val="184A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8077454" y="3079495"/>
            <a:ext cx="187960" cy="3727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250" spc="-50" dirty="0">
                <a:solidFill>
                  <a:srgbClr val="E2E6E9"/>
                </a:solidFill>
                <a:latin typeface="Georgia"/>
                <a:cs typeface="Georgia"/>
              </a:rPr>
              <a:t>2</a:t>
            </a:r>
            <a:endParaRPr sz="2250">
              <a:latin typeface="Georgia"/>
              <a:cs typeface="Georgi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568438" y="3041967"/>
            <a:ext cx="2081530" cy="19437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60" dirty="0">
                <a:solidFill>
                  <a:srgbClr val="E2E6E9"/>
                </a:solidFill>
                <a:latin typeface="Georgia"/>
                <a:cs typeface="Georgia"/>
              </a:rPr>
              <a:t>Agile</a:t>
            </a:r>
            <a:r>
              <a:rPr sz="19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900" spc="-10" dirty="0">
                <a:solidFill>
                  <a:srgbClr val="E2E6E9"/>
                </a:solidFill>
                <a:latin typeface="Georgia"/>
                <a:cs typeface="Georgia"/>
              </a:rPr>
              <a:t>Development</a:t>
            </a:r>
            <a:endParaRPr sz="1900">
              <a:latin typeface="Georgia"/>
              <a:cs typeface="Georgia"/>
            </a:endParaRPr>
          </a:p>
          <a:p>
            <a:pPr marL="12700" marR="5080">
              <a:lnSpc>
                <a:spcPct val="134400"/>
              </a:lnSpc>
              <a:spcBef>
                <a:spcPts val="725"/>
              </a:spcBef>
            </a:pPr>
            <a:r>
              <a:rPr sz="1500" spc="-135" dirty="0">
                <a:solidFill>
                  <a:srgbClr val="E2E6E9"/>
                </a:solidFill>
                <a:latin typeface="Georgia"/>
                <a:cs typeface="Georgia"/>
              </a:rPr>
              <a:t>We</a:t>
            </a:r>
            <a:r>
              <a:rPr sz="1500" spc="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embrace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agile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methodologies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 to</a:t>
            </a:r>
            <a:r>
              <a:rPr sz="1500" spc="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deliver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projects</a:t>
            </a:r>
            <a:r>
              <a:rPr sz="1500" spc="-1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efficiently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and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adapt 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quickly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to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changing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requirements.</a:t>
            </a:r>
            <a:endParaRPr sz="1500">
              <a:latin typeface="Georgia"/>
              <a:cs typeface="Georgi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4962525" y="5753099"/>
            <a:ext cx="428625" cy="438150"/>
            <a:chOff x="4962525" y="5753099"/>
            <a:chExt cx="428625" cy="438150"/>
          </a:xfrm>
        </p:grpSpPr>
        <p:sp>
          <p:nvSpPr>
            <p:cNvPr id="20" name="object 20"/>
            <p:cNvSpPr/>
            <p:nvPr/>
          </p:nvSpPr>
          <p:spPr>
            <a:xfrm>
              <a:off x="4967287" y="5757862"/>
              <a:ext cx="419100" cy="428625"/>
            </a:xfrm>
            <a:custGeom>
              <a:avLst/>
              <a:gdLst/>
              <a:ahLst/>
              <a:cxnLst/>
              <a:rect l="l" t="t" r="r" b="b"/>
              <a:pathLst>
                <a:path w="419100" h="428625">
                  <a:moveTo>
                    <a:pt x="360489" y="0"/>
                  </a:moveTo>
                  <a:lnTo>
                    <a:pt x="58610" y="0"/>
                  </a:lnTo>
                  <a:lnTo>
                    <a:pt x="54533" y="406"/>
                  </a:lnTo>
                  <a:lnTo>
                    <a:pt x="15455" y="21285"/>
                  </a:lnTo>
                  <a:lnTo>
                    <a:pt x="0" y="58610"/>
                  </a:lnTo>
                  <a:lnTo>
                    <a:pt x="0" y="365899"/>
                  </a:lnTo>
                  <a:lnTo>
                    <a:pt x="0" y="370014"/>
                  </a:lnTo>
                  <a:lnTo>
                    <a:pt x="15455" y="407339"/>
                  </a:lnTo>
                  <a:lnTo>
                    <a:pt x="54533" y="428218"/>
                  </a:lnTo>
                  <a:lnTo>
                    <a:pt x="58610" y="428625"/>
                  </a:lnTo>
                  <a:lnTo>
                    <a:pt x="360489" y="428625"/>
                  </a:lnTo>
                  <a:lnTo>
                    <a:pt x="397814" y="413156"/>
                  </a:lnTo>
                  <a:lnTo>
                    <a:pt x="418693" y="374091"/>
                  </a:lnTo>
                  <a:lnTo>
                    <a:pt x="419100" y="370014"/>
                  </a:lnTo>
                  <a:lnTo>
                    <a:pt x="419100" y="58610"/>
                  </a:lnTo>
                  <a:lnTo>
                    <a:pt x="403631" y="21285"/>
                  </a:lnTo>
                  <a:lnTo>
                    <a:pt x="364566" y="406"/>
                  </a:lnTo>
                  <a:lnTo>
                    <a:pt x="360489" y="0"/>
                  </a:lnTo>
                  <a:close/>
                </a:path>
              </a:pathLst>
            </a:custGeom>
            <a:solidFill>
              <a:srgbClr val="0030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967287" y="5757862"/>
              <a:ext cx="419100" cy="428625"/>
            </a:xfrm>
            <a:custGeom>
              <a:avLst/>
              <a:gdLst/>
              <a:ahLst/>
              <a:cxnLst/>
              <a:rect l="l" t="t" r="r" b="b"/>
              <a:pathLst>
                <a:path w="419100" h="428625">
                  <a:moveTo>
                    <a:pt x="0" y="365899"/>
                  </a:moveTo>
                  <a:lnTo>
                    <a:pt x="0" y="62738"/>
                  </a:lnTo>
                  <a:lnTo>
                    <a:pt x="0" y="58610"/>
                  </a:lnTo>
                  <a:lnTo>
                    <a:pt x="406" y="54533"/>
                  </a:lnTo>
                  <a:lnTo>
                    <a:pt x="1206" y="50495"/>
                  </a:lnTo>
                  <a:lnTo>
                    <a:pt x="2006" y="46443"/>
                  </a:lnTo>
                  <a:lnTo>
                    <a:pt x="3200" y="42532"/>
                  </a:lnTo>
                  <a:lnTo>
                    <a:pt x="4775" y="38722"/>
                  </a:lnTo>
                  <a:lnTo>
                    <a:pt x="6350" y="34912"/>
                  </a:lnTo>
                  <a:lnTo>
                    <a:pt x="8280" y="31305"/>
                  </a:lnTo>
                  <a:lnTo>
                    <a:pt x="10566" y="27876"/>
                  </a:lnTo>
                  <a:lnTo>
                    <a:pt x="12865" y="24447"/>
                  </a:lnTo>
                  <a:lnTo>
                    <a:pt x="15455" y="21285"/>
                  </a:lnTo>
                  <a:lnTo>
                    <a:pt x="18376" y="18376"/>
                  </a:lnTo>
                  <a:lnTo>
                    <a:pt x="21285" y="15455"/>
                  </a:lnTo>
                  <a:lnTo>
                    <a:pt x="50495" y="1206"/>
                  </a:lnTo>
                  <a:lnTo>
                    <a:pt x="54533" y="406"/>
                  </a:lnTo>
                  <a:lnTo>
                    <a:pt x="58610" y="0"/>
                  </a:lnTo>
                  <a:lnTo>
                    <a:pt x="62725" y="0"/>
                  </a:lnTo>
                  <a:lnTo>
                    <a:pt x="356374" y="0"/>
                  </a:lnTo>
                  <a:lnTo>
                    <a:pt x="360489" y="0"/>
                  </a:lnTo>
                  <a:lnTo>
                    <a:pt x="364566" y="406"/>
                  </a:lnTo>
                  <a:lnTo>
                    <a:pt x="368604" y="1206"/>
                  </a:lnTo>
                  <a:lnTo>
                    <a:pt x="372643" y="2006"/>
                  </a:lnTo>
                  <a:lnTo>
                    <a:pt x="400723" y="18376"/>
                  </a:lnTo>
                  <a:lnTo>
                    <a:pt x="403631" y="21285"/>
                  </a:lnTo>
                  <a:lnTo>
                    <a:pt x="414324" y="38722"/>
                  </a:lnTo>
                  <a:lnTo>
                    <a:pt x="415899" y="42532"/>
                  </a:lnTo>
                  <a:lnTo>
                    <a:pt x="417093" y="46443"/>
                  </a:lnTo>
                  <a:lnTo>
                    <a:pt x="417893" y="50495"/>
                  </a:lnTo>
                  <a:lnTo>
                    <a:pt x="418693" y="54533"/>
                  </a:lnTo>
                  <a:lnTo>
                    <a:pt x="419100" y="58610"/>
                  </a:lnTo>
                  <a:lnTo>
                    <a:pt x="419100" y="62738"/>
                  </a:lnTo>
                  <a:lnTo>
                    <a:pt x="419100" y="365899"/>
                  </a:lnTo>
                  <a:lnTo>
                    <a:pt x="419100" y="370014"/>
                  </a:lnTo>
                  <a:lnTo>
                    <a:pt x="418693" y="374091"/>
                  </a:lnTo>
                  <a:lnTo>
                    <a:pt x="417893" y="378129"/>
                  </a:lnTo>
                  <a:lnTo>
                    <a:pt x="417093" y="382168"/>
                  </a:lnTo>
                  <a:lnTo>
                    <a:pt x="394652" y="415759"/>
                  </a:lnTo>
                  <a:lnTo>
                    <a:pt x="391223" y="418045"/>
                  </a:lnTo>
                  <a:lnTo>
                    <a:pt x="387794" y="420344"/>
                  </a:lnTo>
                  <a:lnTo>
                    <a:pt x="368604" y="427418"/>
                  </a:lnTo>
                  <a:lnTo>
                    <a:pt x="364566" y="428218"/>
                  </a:lnTo>
                  <a:lnTo>
                    <a:pt x="360489" y="428625"/>
                  </a:lnTo>
                  <a:lnTo>
                    <a:pt x="356374" y="428625"/>
                  </a:lnTo>
                  <a:lnTo>
                    <a:pt x="62725" y="428625"/>
                  </a:lnTo>
                  <a:lnTo>
                    <a:pt x="58610" y="428625"/>
                  </a:lnTo>
                  <a:lnTo>
                    <a:pt x="54533" y="428218"/>
                  </a:lnTo>
                  <a:lnTo>
                    <a:pt x="50495" y="427418"/>
                  </a:lnTo>
                  <a:lnTo>
                    <a:pt x="46443" y="426618"/>
                  </a:lnTo>
                  <a:lnTo>
                    <a:pt x="27876" y="418045"/>
                  </a:lnTo>
                  <a:lnTo>
                    <a:pt x="24447" y="415759"/>
                  </a:lnTo>
                  <a:lnTo>
                    <a:pt x="21285" y="413156"/>
                  </a:lnTo>
                  <a:lnTo>
                    <a:pt x="18376" y="410248"/>
                  </a:lnTo>
                  <a:lnTo>
                    <a:pt x="15455" y="407339"/>
                  </a:lnTo>
                  <a:lnTo>
                    <a:pt x="1206" y="378129"/>
                  </a:lnTo>
                  <a:lnTo>
                    <a:pt x="406" y="374091"/>
                  </a:lnTo>
                  <a:lnTo>
                    <a:pt x="0" y="370014"/>
                  </a:lnTo>
                  <a:lnTo>
                    <a:pt x="0" y="365899"/>
                  </a:lnTo>
                  <a:close/>
                </a:path>
              </a:pathLst>
            </a:custGeom>
            <a:ln w="9525">
              <a:solidFill>
                <a:srgbClr val="184A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5084660" y="5756020"/>
            <a:ext cx="186690" cy="3727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250" spc="-50" dirty="0">
                <a:solidFill>
                  <a:srgbClr val="E2E6E9"/>
                </a:solidFill>
                <a:latin typeface="Georgia"/>
                <a:cs typeface="Georgia"/>
              </a:rPr>
              <a:t>3</a:t>
            </a:r>
            <a:endParaRPr sz="2250">
              <a:latin typeface="Georgia"/>
              <a:cs typeface="Georgi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574901" y="5718492"/>
            <a:ext cx="2097405" cy="22580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65" dirty="0">
                <a:solidFill>
                  <a:srgbClr val="E2E6E9"/>
                </a:solidFill>
                <a:latin typeface="Georgia"/>
                <a:cs typeface="Georgia"/>
              </a:rPr>
              <a:t>Innovative</a:t>
            </a:r>
            <a:r>
              <a:rPr sz="19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900" spc="-40" dirty="0">
                <a:solidFill>
                  <a:srgbClr val="E2E6E9"/>
                </a:solidFill>
                <a:latin typeface="Georgia"/>
                <a:cs typeface="Georgia"/>
              </a:rPr>
              <a:t>Solutions</a:t>
            </a:r>
            <a:endParaRPr sz="1900">
              <a:latin typeface="Georgia"/>
              <a:cs typeface="Georgia"/>
            </a:endParaRPr>
          </a:p>
          <a:p>
            <a:pPr marL="12700" marR="5080">
              <a:lnSpc>
                <a:spcPct val="135000"/>
              </a:lnSpc>
              <a:spcBef>
                <a:spcPts val="715"/>
              </a:spcBef>
            </a:pP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Zion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Infotech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is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at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the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forefront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of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technological 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advancements,</a:t>
            </a:r>
            <a:r>
              <a:rPr sz="1500" spc="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offering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cutting-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edge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solutions</a:t>
            </a:r>
            <a:r>
              <a:rPr sz="1500" spc="-1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to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address</a:t>
            </a:r>
            <a:r>
              <a:rPr sz="1500" spc="-5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complex challenges.</a:t>
            </a:r>
            <a:endParaRPr sz="1500">
              <a:latin typeface="Georgia"/>
              <a:cs typeface="Georgia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7953375" y="5753099"/>
            <a:ext cx="438150" cy="438150"/>
            <a:chOff x="7953375" y="5753099"/>
            <a:chExt cx="438150" cy="438150"/>
          </a:xfrm>
        </p:grpSpPr>
        <p:sp>
          <p:nvSpPr>
            <p:cNvPr id="25" name="object 25"/>
            <p:cNvSpPr/>
            <p:nvPr/>
          </p:nvSpPr>
          <p:spPr>
            <a:xfrm>
              <a:off x="7958137" y="5757862"/>
              <a:ext cx="428625" cy="428625"/>
            </a:xfrm>
            <a:custGeom>
              <a:avLst/>
              <a:gdLst/>
              <a:ahLst/>
              <a:cxnLst/>
              <a:rect l="l" t="t" r="r" b="b"/>
              <a:pathLst>
                <a:path w="428625" h="428625">
                  <a:moveTo>
                    <a:pt x="370014" y="0"/>
                  </a:moveTo>
                  <a:lnTo>
                    <a:pt x="58610" y="0"/>
                  </a:lnTo>
                  <a:lnTo>
                    <a:pt x="54533" y="406"/>
                  </a:lnTo>
                  <a:lnTo>
                    <a:pt x="15455" y="21285"/>
                  </a:lnTo>
                  <a:lnTo>
                    <a:pt x="0" y="58610"/>
                  </a:lnTo>
                  <a:lnTo>
                    <a:pt x="0" y="365899"/>
                  </a:lnTo>
                  <a:lnTo>
                    <a:pt x="0" y="370014"/>
                  </a:lnTo>
                  <a:lnTo>
                    <a:pt x="15455" y="407339"/>
                  </a:lnTo>
                  <a:lnTo>
                    <a:pt x="54533" y="428218"/>
                  </a:lnTo>
                  <a:lnTo>
                    <a:pt x="58610" y="428625"/>
                  </a:lnTo>
                  <a:lnTo>
                    <a:pt x="370014" y="428625"/>
                  </a:lnTo>
                  <a:lnTo>
                    <a:pt x="407339" y="413156"/>
                  </a:lnTo>
                  <a:lnTo>
                    <a:pt x="428218" y="374091"/>
                  </a:lnTo>
                  <a:lnTo>
                    <a:pt x="428625" y="370014"/>
                  </a:lnTo>
                  <a:lnTo>
                    <a:pt x="428625" y="58610"/>
                  </a:lnTo>
                  <a:lnTo>
                    <a:pt x="413156" y="21285"/>
                  </a:lnTo>
                  <a:lnTo>
                    <a:pt x="374091" y="406"/>
                  </a:lnTo>
                  <a:lnTo>
                    <a:pt x="370014" y="0"/>
                  </a:lnTo>
                  <a:close/>
                </a:path>
              </a:pathLst>
            </a:custGeom>
            <a:solidFill>
              <a:srgbClr val="0030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958137" y="5757862"/>
              <a:ext cx="428625" cy="428625"/>
            </a:xfrm>
            <a:custGeom>
              <a:avLst/>
              <a:gdLst/>
              <a:ahLst/>
              <a:cxnLst/>
              <a:rect l="l" t="t" r="r" b="b"/>
              <a:pathLst>
                <a:path w="428625" h="428625">
                  <a:moveTo>
                    <a:pt x="0" y="365899"/>
                  </a:moveTo>
                  <a:lnTo>
                    <a:pt x="0" y="62738"/>
                  </a:lnTo>
                  <a:lnTo>
                    <a:pt x="0" y="58610"/>
                  </a:lnTo>
                  <a:lnTo>
                    <a:pt x="406" y="54533"/>
                  </a:lnTo>
                  <a:lnTo>
                    <a:pt x="1206" y="50495"/>
                  </a:lnTo>
                  <a:lnTo>
                    <a:pt x="2006" y="46443"/>
                  </a:lnTo>
                  <a:lnTo>
                    <a:pt x="3200" y="42532"/>
                  </a:lnTo>
                  <a:lnTo>
                    <a:pt x="18376" y="18376"/>
                  </a:lnTo>
                  <a:lnTo>
                    <a:pt x="21285" y="15455"/>
                  </a:lnTo>
                  <a:lnTo>
                    <a:pt x="50495" y="1206"/>
                  </a:lnTo>
                  <a:lnTo>
                    <a:pt x="54533" y="406"/>
                  </a:lnTo>
                  <a:lnTo>
                    <a:pt x="58610" y="0"/>
                  </a:lnTo>
                  <a:lnTo>
                    <a:pt x="62725" y="0"/>
                  </a:lnTo>
                  <a:lnTo>
                    <a:pt x="365899" y="0"/>
                  </a:lnTo>
                  <a:lnTo>
                    <a:pt x="370014" y="0"/>
                  </a:lnTo>
                  <a:lnTo>
                    <a:pt x="374091" y="406"/>
                  </a:lnTo>
                  <a:lnTo>
                    <a:pt x="378129" y="1206"/>
                  </a:lnTo>
                  <a:lnTo>
                    <a:pt x="382168" y="2006"/>
                  </a:lnTo>
                  <a:lnTo>
                    <a:pt x="410248" y="18376"/>
                  </a:lnTo>
                  <a:lnTo>
                    <a:pt x="413156" y="21285"/>
                  </a:lnTo>
                  <a:lnTo>
                    <a:pt x="427418" y="50495"/>
                  </a:lnTo>
                  <a:lnTo>
                    <a:pt x="428218" y="54533"/>
                  </a:lnTo>
                  <a:lnTo>
                    <a:pt x="428625" y="58610"/>
                  </a:lnTo>
                  <a:lnTo>
                    <a:pt x="428625" y="62738"/>
                  </a:lnTo>
                  <a:lnTo>
                    <a:pt x="428625" y="365899"/>
                  </a:lnTo>
                  <a:lnTo>
                    <a:pt x="428625" y="370014"/>
                  </a:lnTo>
                  <a:lnTo>
                    <a:pt x="428218" y="374091"/>
                  </a:lnTo>
                  <a:lnTo>
                    <a:pt x="410248" y="410248"/>
                  </a:lnTo>
                  <a:lnTo>
                    <a:pt x="400748" y="418045"/>
                  </a:lnTo>
                  <a:lnTo>
                    <a:pt x="397319" y="420344"/>
                  </a:lnTo>
                  <a:lnTo>
                    <a:pt x="378129" y="427418"/>
                  </a:lnTo>
                  <a:lnTo>
                    <a:pt x="374091" y="428218"/>
                  </a:lnTo>
                  <a:lnTo>
                    <a:pt x="370014" y="428625"/>
                  </a:lnTo>
                  <a:lnTo>
                    <a:pt x="365899" y="428625"/>
                  </a:lnTo>
                  <a:lnTo>
                    <a:pt x="62725" y="428625"/>
                  </a:lnTo>
                  <a:lnTo>
                    <a:pt x="58610" y="428625"/>
                  </a:lnTo>
                  <a:lnTo>
                    <a:pt x="54533" y="428218"/>
                  </a:lnTo>
                  <a:lnTo>
                    <a:pt x="50495" y="427418"/>
                  </a:lnTo>
                  <a:lnTo>
                    <a:pt x="46443" y="426618"/>
                  </a:lnTo>
                  <a:lnTo>
                    <a:pt x="27876" y="418045"/>
                  </a:lnTo>
                  <a:lnTo>
                    <a:pt x="24447" y="415759"/>
                  </a:lnTo>
                  <a:lnTo>
                    <a:pt x="21285" y="413156"/>
                  </a:lnTo>
                  <a:lnTo>
                    <a:pt x="18376" y="410248"/>
                  </a:lnTo>
                  <a:lnTo>
                    <a:pt x="15455" y="407339"/>
                  </a:lnTo>
                  <a:lnTo>
                    <a:pt x="0" y="370014"/>
                  </a:lnTo>
                  <a:lnTo>
                    <a:pt x="0" y="365899"/>
                  </a:lnTo>
                  <a:close/>
                </a:path>
              </a:pathLst>
            </a:custGeom>
            <a:ln w="9525">
              <a:solidFill>
                <a:srgbClr val="184A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8078037" y="5756020"/>
            <a:ext cx="187325" cy="3727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250" spc="-50" dirty="0">
                <a:solidFill>
                  <a:srgbClr val="E2E6E9"/>
                </a:solidFill>
                <a:latin typeface="Georgia"/>
                <a:cs typeface="Georgia"/>
              </a:rPr>
              <a:t>4</a:t>
            </a:r>
            <a:endParaRPr sz="2250">
              <a:latin typeface="Georgia"/>
              <a:cs typeface="Georgi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568427" y="5718492"/>
            <a:ext cx="2113280" cy="22580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70" dirty="0">
                <a:solidFill>
                  <a:srgbClr val="E2E6E9"/>
                </a:solidFill>
                <a:latin typeface="Georgia"/>
                <a:cs typeface="Georgia"/>
              </a:rPr>
              <a:t>Customer</a:t>
            </a:r>
            <a:r>
              <a:rPr sz="1900" spc="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900" spc="-20" dirty="0">
                <a:solidFill>
                  <a:srgbClr val="E2E6E9"/>
                </a:solidFill>
                <a:latin typeface="Georgia"/>
                <a:cs typeface="Georgia"/>
              </a:rPr>
              <a:t>Focus</a:t>
            </a:r>
            <a:endParaRPr sz="1900">
              <a:latin typeface="Georgia"/>
              <a:cs typeface="Georgia"/>
            </a:endParaRPr>
          </a:p>
          <a:p>
            <a:pPr marL="12700" marR="5080">
              <a:lnSpc>
                <a:spcPct val="135000"/>
              </a:lnSpc>
              <a:spcBef>
                <a:spcPts val="715"/>
              </a:spcBef>
            </a:pPr>
            <a:r>
              <a:rPr sz="1500" spc="-135" dirty="0">
                <a:solidFill>
                  <a:srgbClr val="E2E6E9"/>
                </a:solidFill>
                <a:latin typeface="Georgia"/>
                <a:cs typeface="Georgia"/>
              </a:rPr>
              <a:t>We</a:t>
            </a:r>
            <a:r>
              <a:rPr sz="1500" spc="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are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dedicated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to </a:t>
            </a:r>
            <a:r>
              <a:rPr sz="1500" spc="-50" dirty="0">
                <a:solidFill>
                  <a:srgbClr val="E2E6E9"/>
                </a:solidFill>
                <a:latin typeface="Georgia"/>
                <a:cs typeface="Georgia"/>
              </a:rPr>
              <a:t>building</a:t>
            </a:r>
            <a:r>
              <a:rPr sz="1500" spc="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long-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lasting 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partnerships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with</a:t>
            </a:r>
            <a:r>
              <a:rPr sz="1500" spc="-1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our clients,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ensuring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their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satisfaction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at</a:t>
            </a:r>
            <a:r>
              <a:rPr sz="1500" spc="-1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every</a:t>
            </a:r>
            <a:r>
              <a:rPr sz="1500" spc="-1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stage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of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the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engagement.</a:t>
            </a:r>
            <a:endParaRPr sz="1500">
              <a:latin typeface="Georgia"/>
              <a:cs typeface="Georgia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1430000" cy="643890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"/>
          <p:cNvSpPr/>
          <p:nvPr/>
        </p:nvSpPr>
        <p:spPr>
          <a:xfrm>
            <a:off x="0" y="9525"/>
            <a:ext cx="11430000" cy="6429375"/>
          </a:xfrm>
          <a:custGeom>
            <a:rect b="b" l="l" r="r" t="t"/>
            <a:pathLst>
              <a:path extrusionOk="0" h="6429375" w="11430000">
                <a:moveTo>
                  <a:pt x="11430000" y="0"/>
                </a:moveTo>
                <a:lnTo>
                  <a:pt x="0" y="0"/>
                </a:lnTo>
                <a:lnTo>
                  <a:pt x="0" y="6429375"/>
                </a:lnTo>
                <a:lnTo>
                  <a:pt x="11430000" y="6429375"/>
                </a:lnTo>
                <a:lnTo>
                  <a:pt x="11430000" y="0"/>
                </a:lnTo>
                <a:close/>
              </a:path>
            </a:pathLst>
          </a:custGeom>
          <a:solidFill>
            <a:srgbClr val="09151A">
              <a:alpha val="7451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grpSp>
        <p:nvGrpSpPr>
          <p:cNvPr id="68" name="Google Shape;68;p1"/>
          <p:cNvGrpSpPr/>
          <p:nvPr/>
        </p:nvGrpSpPr>
        <p:grpSpPr>
          <a:xfrm>
            <a:off x="0" y="9525"/>
            <a:ext cx="4286250" cy="6429373"/>
            <a:chOff x="0" y="9525"/>
            <a:chExt cx="4286250" cy="6429373"/>
          </a:xfrm>
        </p:grpSpPr>
        <p:pic>
          <p:nvPicPr>
            <p:cNvPr id="69" name="Google Shape;69;p1"/>
            <p:cNvPicPr preferRelativeResize="0"/>
            <p:nvPr/>
          </p:nvPicPr>
          <p:blipFill/>
          <p:spPr>
            <a:xfrm>
              <a:off x="0" y="9525"/>
              <a:ext cx="4286250" cy="64293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0" name="Google Shape;70;p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38125" y="1800224"/>
              <a:ext cx="3810000" cy="28479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1" name="Google Shape;71;p1"/>
          <p:cNvSpPr txBox="1"/>
          <p:nvPr>
            <p:ph type="title"/>
          </p:nvPr>
        </p:nvSpPr>
        <p:spPr>
          <a:xfrm>
            <a:off x="4948339" y="1695989"/>
            <a:ext cx="5562000" cy="6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Media Contact Information</a:t>
            </a:r>
            <a:endParaRPr/>
          </a:p>
        </p:txBody>
      </p:sp>
      <p:sp>
        <p:nvSpPr>
          <p:cNvPr id="72" name="Google Shape;72;p1"/>
          <p:cNvSpPr txBox="1"/>
          <p:nvPr/>
        </p:nvSpPr>
        <p:spPr>
          <a:xfrm>
            <a:off x="4948339" y="2623439"/>
            <a:ext cx="57747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6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E2E6E9"/>
                </a:solidFill>
                <a:latin typeface="Georgia"/>
                <a:ea typeface="Georgia"/>
                <a:cs typeface="Georgia"/>
                <a:sym typeface="Georgia"/>
              </a:rPr>
              <a:t>For media inquiries, please reach out to the contact information below.</a:t>
            </a:r>
            <a:endParaRPr sz="15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3" name="Google Shape;73;p1"/>
          <p:cNvSpPr/>
          <p:nvPr/>
        </p:nvSpPr>
        <p:spPr>
          <a:xfrm>
            <a:off x="4967287" y="3148012"/>
            <a:ext cx="5781675" cy="1552575"/>
          </a:xfrm>
          <a:custGeom>
            <a:rect b="b" l="l" r="r" t="t"/>
            <a:pathLst>
              <a:path extrusionOk="0" h="1552575" w="5781675">
                <a:moveTo>
                  <a:pt x="0" y="1489849"/>
                </a:moveTo>
                <a:lnTo>
                  <a:pt x="0" y="62738"/>
                </a:lnTo>
                <a:lnTo>
                  <a:pt x="0" y="58610"/>
                </a:lnTo>
                <a:lnTo>
                  <a:pt x="406" y="54533"/>
                </a:lnTo>
                <a:lnTo>
                  <a:pt x="1206" y="50495"/>
                </a:lnTo>
                <a:lnTo>
                  <a:pt x="2006" y="46443"/>
                </a:lnTo>
                <a:lnTo>
                  <a:pt x="3200" y="42532"/>
                </a:lnTo>
                <a:lnTo>
                  <a:pt x="4775" y="38722"/>
                </a:lnTo>
                <a:lnTo>
                  <a:pt x="6350" y="34912"/>
                </a:lnTo>
                <a:lnTo>
                  <a:pt x="8280" y="31305"/>
                </a:lnTo>
                <a:lnTo>
                  <a:pt x="10566" y="27876"/>
                </a:lnTo>
                <a:lnTo>
                  <a:pt x="12865" y="24447"/>
                </a:lnTo>
                <a:lnTo>
                  <a:pt x="15455" y="21285"/>
                </a:lnTo>
                <a:lnTo>
                  <a:pt x="18376" y="18376"/>
                </a:lnTo>
                <a:lnTo>
                  <a:pt x="21285" y="15455"/>
                </a:lnTo>
                <a:lnTo>
                  <a:pt x="50495" y="1206"/>
                </a:lnTo>
                <a:lnTo>
                  <a:pt x="54533" y="406"/>
                </a:lnTo>
                <a:lnTo>
                  <a:pt x="58610" y="0"/>
                </a:lnTo>
                <a:lnTo>
                  <a:pt x="62725" y="0"/>
                </a:lnTo>
                <a:lnTo>
                  <a:pt x="5718949" y="0"/>
                </a:lnTo>
                <a:lnTo>
                  <a:pt x="5723064" y="0"/>
                </a:lnTo>
                <a:lnTo>
                  <a:pt x="5727141" y="406"/>
                </a:lnTo>
                <a:lnTo>
                  <a:pt x="5763298" y="18376"/>
                </a:lnTo>
                <a:lnTo>
                  <a:pt x="5766206" y="21285"/>
                </a:lnTo>
                <a:lnTo>
                  <a:pt x="5780468" y="50495"/>
                </a:lnTo>
                <a:lnTo>
                  <a:pt x="5781268" y="54533"/>
                </a:lnTo>
                <a:lnTo>
                  <a:pt x="5781675" y="58610"/>
                </a:lnTo>
                <a:lnTo>
                  <a:pt x="5781675" y="62738"/>
                </a:lnTo>
                <a:lnTo>
                  <a:pt x="5781675" y="1489849"/>
                </a:lnTo>
                <a:lnTo>
                  <a:pt x="5781675" y="1493964"/>
                </a:lnTo>
                <a:lnTo>
                  <a:pt x="5781268" y="1498041"/>
                </a:lnTo>
                <a:lnTo>
                  <a:pt x="5780468" y="1502079"/>
                </a:lnTo>
                <a:lnTo>
                  <a:pt x="5779668" y="1506118"/>
                </a:lnTo>
                <a:lnTo>
                  <a:pt x="5757214" y="1539709"/>
                </a:lnTo>
                <a:lnTo>
                  <a:pt x="5753798" y="1541995"/>
                </a:lnTo>
                <a:lnTo>
                  <a:pt x="5750369" y="1544294"/>
                </a:lnTo>
                <a:lnTo>
                  <a:pt x="5731179" y="1551368"/>
                </a:lnTo>
                <a:lnTo>
                  <a:pt x="5727141" y="1552168"/>
                </a:lnTo>
                <a:lnTo>
                  <a:pt x="5723064" y="1552575"/>
                </a:lnTo>
                <a:lnTo>
                  <a:pt x="5718949" y="1552575"/>
                </a:lnTo>
                <a:lnTo>
                  <a:pt x="62725" y="1552575"/>
                </a:lnTo>
                <a:lnTo>
                  <a:pt x="58610" y="1552575"/>
                </a:lnTo>
                <a:lnTo>
                  <a:pt x="54533" y="1552168"/>
                </a:lnTo>
                <a:lnTo>
                  <a:pt x="50495" y="1551368"/>
                </a:lnTo>
                <a:lnTo>
                  <a:pt x="46443" y="1550568"/>
                </a:lnTo>
                <a:lnTo>
                  <a:pt x="27876" y="1541995"/>
                </a:lnTo>
                <a:lnTo>
                  <a:pt x="24447" y="1539709"/>
                </a:lnTo>
                <a:lnTo>
                  <a:pt x="21285" y="1537106"/>
                </a:lnTo>
                <a:lnTo>
                  <a:pt x="18376" y="1534198"/>
                </a:lnTo>
                <a:lnTo>
                  <a:pt x="15455" y="1531289"/>
                </a:lnTo>
                <a:lnTo>
                  <a:pt x="1206" y="1502079"/>
                </a:lnTo>
                <a:lnTo>
                  <a:pt x="406" y="1498041"/>
                </a:lnTo>
                <a:lnTo>
                  <a:pt x="0" y="1493964"/>
                </a:lnTo>
                <a:lnTo>
                  <a:pt x="0" y="1489849"/>
                </a:lnTo>
                <a:close/>
              </a:path>
            </a:pathLst>
          </a:cu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graphicFrame>
        <p:nvGraphicFramePr>
          <p:cNvPr id="74" name="Google Shape;74;p1"/>
          <p:cNvGraphicFramePr/>
          <p:nvPr/>
        </p:nvGraphicFramePr>
        <p:xfrm>
          <a:off x="4972050" y="315277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{9FE84165-72B9-43FD-9A17-C419A48D23BF}</a:tableStyleId>
              </a:tblPr>
              <a:tblGrid>
                <a:gridCol w="1499875"/>
                <a:gridCol w="2133600"/>
                <a:gridCol w="2138675"/>
              </a:tblGrid>
              <a:tr h="561975">
                <a:tc>
                  <a:txBody>
                    <a:bodyPr/>
                    <a:lstStyle/>
                    <a:p>
                      <a:pPr indent="0" lvl="0" marL="19113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u="none" cap="none" strike="noStrike"/>
                      </a:pPr>
                      <a:r>
                        <a:rPr lang="en-US" sz="1500" u="none" cap="none" strike="noStrike">
                          <a:solidFill>
                            <a:srgbClr val="E2E6E9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Name</a:t>
                      </a:r>
                      <a:endParaRPr sz="1500" u="none" cap="none" strike="noStrike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152400" marB="0" marR="0" marL="0">
                    <a:lnR cap="flat" cmpd="sng" w="9525">
                      <a:solidFill>
                        <a:srgbClr val="464F5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>
                        <a:alpha val="353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19240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u="none" cap="none" strike="noStrike"/>
                      </a:pPr>
                      <a:r>
                        <a:rPr lang="en-US" sz="1500" u="none" cap="none" strike="noStrike">
                          <a:solidFill>
                            <a:srgbClr val="E2E6E9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Email</a:t>
                      </a:r>
                      <a:endParaRPr sz="1500" u="none" cap="none" strike="noStrike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152400" marB="0" marR="0" marL="0">
                    <a:lnL cap="flat" cmpd="sng" w="9525">
                      <a:solidFill>
                        <a:srgbClr val="464F5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64F5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>
                        <a:alpha val="353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19812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u="none" cap="none" strike="noStrike"/>
                      </a:pPr>
                      <a:r>
                        <a:rPr lang="en-US" sz="1500" u="none" cap="none" strike="noStrike">
                          <a:solidFill>
                            <a:srgbClr val="E2E6E9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Phone</a:t>
                      </a:r>
                      <a:endParaRPr sz="1500" u="none" cap="none" strike="noStrike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152400" marB="0" marR="0" marL="0">
                    <a:lnL cap="flat" cmpd="sng" w="9525">
                      <a:solidFill>
                        <a:srgbClr val="464F5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FFFFF">
                        <a:alpha val="3530"/>
                      </a:srgbClr>
                    </a:solidFill>
                  </a:tcPr>
                </a:tc>
              </a:tr>
              <a:tr h="981075">
                <a:tc>
                  <a:txBody>
                    <a:bodyPr/>
                    <a:lstStyle/>
                    <a:p>
                      <a:pPr indent="0" lvl="0" marL="19113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u="none" cap="none" strike="noStrike"/>
                      </a:pPr>
                      <a:r>
                        <a:rPr lang="en-US" sz="1500" u="none" cap="none" strike="noStrike">
                          <a:solidFill>
                            <a:srgbClr val="E2E6E9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Karan Kumar</a:t>
                      </a:r>
                      <a:endParaRPr sz="1500" u="none" cap="none" strike="noStrike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  <a:p>
                      <a:pPr indent="0" lvl="0" marL="191135" marR="0" rtl="0" algn="l">
                        <a:lnSpc>
                          <a:spcPct val="100000"/>
                        </a:lnSpc>
                        <a:spcBef>
                          <a:spcPts val="1575"/>
                        </a:spcBef>
                        <a:spcAft>
                          <a:spcPts val="0"/>
                        </a:spcAft>
                        <a:buNone/>
                        <a:defRPr sz="1400" u="none" cap="none" strike="noStrike"/>
                      </a:pPr>
                      <a:r>
                        <a:rPr lang="en-US" sz="1500" u="none" cap="none" strike="noStrike">
                          <a:solidFill>
                            <a:srgbClr val="E2E6E9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CEO</a:t>
                      </a:r>
                      <a:endParaRPr sz="1500" u="none" cap="none" strike="noStrike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142875" marB="0" marR="0" marL="0">
                    <a:lnR cap="flat" cmpd="sng" w="9525">
                      <a:solidFill>
                        <a:srgbClr val="464F5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000000">
                        <a:alpha val="353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19240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u="none" cap="none" strike="noStrike"/>
                      </a:pPr>
                      <a:r>
                        <a:rPr lang="en-US" sz="1500" u="none" cap="none" strike="noStrike">
                          <a:solidFill>
                            <a:srgbClr val="E2E6E9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karan.kumar</a:t>
                      </a:r>
                      <a:endParaRPr sz="1500" u="none" cap="none" strike="noStrike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  <a:p>
                      <a:pPr indent="0" lvl="0" marL="192405" marR="0" rtl="0" algn="l">
                        <a:lnSpc>
                          <a:spcPct val="100000"/>
                        </a:lnSpc>
                        <a:spcBef>
                          <a:spcPts val="1575"/>
                        </a:spcBef>
                        <a:spcAft>
                          <a:spcPts val="0"/>
                        </a:spcAft>
                        <a:buNone/>
                        <a:defRPr sz="1400" u="none" cap="none" strike="noStrike"/>
                      </a:pPr>
                      <a:r>
                        <a:rPr lang="en-US" sz="1500" u="none" cap="none" strike="noStrike">
                          <a:solidFill>
                            <a:srgbClr val="E2E6E9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@zioninfotech.com</a:t>
                      </a:r>
                      <a:endParaRPr sz="1500" u="none" cap="none" strike="noStrike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142875" marB="0" marR="0" marL="0">
                    <a:lnL cap="flat" cmpd="sng" w="9525">
                      <a:solidFill>
                        <a:srgbClr val="464F5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64F5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000000">
                        <a:alpha val="353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19812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u="none" cap="none" strike="noStrike"/>
                      </a:pPr>
                      <a:r>
                        <a:rPr lang="en-US" sz="1500">
                          <a:solidFill>
                            <a:srgbClr val="E2E6E9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+91 </a:t>
                      </a:r>
                      <a:r>
                        <a:rPr lang="en-US" sz="1500" u="none" cap="none" strike="noStrike">
                          <a:solidFill>
                            <a:srgbClr val="E2E6E9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816-866-</a:t>
                      </a:r>
                      <a:r>
                        <a:rPr lang="en-US" sz="1500">
                          <a:solidFill>
                            <a:srgbClr val="E2E6E9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99</a:t>
                      </a:r>
                      <a:r>
                        <a:rPr lang="en-US" sz="1500" u="none" cap="none" strike="noStrike">
                          <a:solidFill>
                            <a:srgbClr val="E2E6E9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36</a:t>
                      </a:r>
                      <a:endParaRPr sz="1500" u="none" cap="none" strike="noStrike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142875" marB="0" marR="0" marL="0">
                    <a:lnL cap="flat" cmpd="sng" w="9525">
                      <a:solidFill>
                        <a:srgbClr val="464F5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000000">
                        <a:alpha val="353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430000" cy="90678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0"/>
            <a:ext cx="11430000" cy="9067800"/>
          </a:xfrm>
          <a:custGeom>
            <a:avLst/>
            <a:gdLst/>
            <a:ahLst/>
            <a:cxnLst/>
            <a:rect l="l" t="t" r="r" b="b"/>
            <a:pathLst>
              <a:path w="11430000" h="9067800">
                <a:moveTo>
                  <a:pt x="11430000" y="0"/>
                </a:moveTo>
                <a:lnTo>
                  <a:pt x="0" y="0"/>
                </a:lnTo>
                <a:lnTo>
                  <a:pt x="0" y="9067800"/>
                </a:lnTo>
                <a:lnTo>
                  <a:pt x="11430000" y="9067800"/>
                </a:lnTo>
                <a:lnTo>
                  <a:pt x="11430000" y="0"/>
                </a:lnTo>
                <a:close/>
              </a:path>
            </a:pathLst>
          </a:custGeom>
          <a:solidFill>
            <a:srgbClr val="09151A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1430000" cy="240982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62086" y="3096164"/>
            <a:ext cx="2066289" cy="6038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15" dirty="0"/>
              <a:t>Our</a:t>
            </a:r>
            <a:r>
              <a:rPr spc="5" dirty="0"/>
              <a:t> </a:t>
            </a:r>
            <a:r>
              <a:rPr spc="-50" dirty="0"/>
              <a:t>Team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62061" y="4064457"/>
            <a:ext cx="9961880" cy="35496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30225">
              <a:lnSpc>
                <a:spcPct val="137500"/>
              </a:lnSpc>
              <a:spcBef>
                <a:spcPts val="95"/>
              </a:spcBef>
            </a:pP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Meet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the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dedicated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team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50" dirty="0">
                <a:solidFill>
                  <a:srgbClr val="E2E6E9"/>
                </a:solidFill>
                <a:latin typeface="Georgia"/>
                <a:cs typeface="Georgia"/>
              </a:rPr>
              <a:t>behind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Zion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Infotech 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Solutions.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60" dirty="0">
                <a:solidFill>
                  <a:srgbClr val="E2E6E9"/>
                </a:solidFill>
                <a:latin typeface="Georgia"/>
                <a:cs typeface="Georgia"/>
              </a:rPr>
              <a:t>Our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experts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bring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diverse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skills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and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experiences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to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provide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innovative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solutions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to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our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clients.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Learn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more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about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the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50" dirty="0">
                <a:solidFill>
                  <a:srgbClr val="E2E6E9"/>
                </a:solidFill>
                <a:latin typeface="Georgia"/>
                <a:cs typeface="Georgia"/>
              </a:rPr>
              <a:t>individuals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driving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our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success.</a:t>
            </a:r>
            <a:endParaRPr sz="1500">
              <a:latin typeface="Georgia"/>
              <a:cs typeface="Georgia"/>
            </a:endParaRPr>
          </a:p>
          <a:p>
            <a:pPr marL="12700" marR="118745">
              <a:lnSpc>
                <a:spcPct val="135400"/>
              </a:lnSpc>
              <a:spcBef>
                <a:spcPts val="1690"/>
              </a:spcBef>
            </a:pPr>
            <a:r>
              <a:rPr sz="1500" spc="-60" dirty="0">
                <a:solidFill>
                  <a:srgbClr val="E2E6E9"/>
                </a:solidFill>
                <a:latin typeface="Georgia"/>
                <a:cs typeface="Georgia"/>
              </a:rPr>
              <a:t>At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Zion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Infotech,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we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believe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in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the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power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of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collaboration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and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teamwork.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60" dirty="0">
                <a:solidFill>
                  <a:srgbClr val="E2E6E9"/>
                </a:solidFill>
                <a:latin typeface="Georgia"/>
                <a:cs typeface="Georgia"/>
              </a:rPr>
              <a:t>Our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team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members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are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passionate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about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technology</a:t>
            </a:r>
            <a:r>
              <a:rPr sz="1500" spc="-6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and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committed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to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delivering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exceptional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results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for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our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clients.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35" dirty="0">
                <a:solidFill>
                  <a:srgbClr val="E2E6E9"/>
                </a:solidFill>
                <a:latin typeface="Georgia"/>
                <a:cs typeface="Georgia"/>
              </a:rPr>
              <a:t>We</a:t>
            </a:r>
            <a:r>
              <a:rPr sz="1500" spc="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foster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a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culture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of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continuous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learning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and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growth,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ensuring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that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our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team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stays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ahead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of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the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curve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in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the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ever-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evolving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tech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landscape.</a:t>
            </a:r>
            <a:endParaRPr sz="1500">
              <a:latin typeface="Georgia"/>
              <a:cs typeface="Georgia"/>
            </a:endParaRPr>
          </a:p>
          <a:p>
            <a:pPr>
              <a:lnSpc>
                <a:spcPct val="100000"/>
              </a:lnSpc>
            </a:pPr>
            <a:endParaRPr sz="1500">
              <a:latin typeface="Georgia"/>
              <a:cs typeface="Georgia"/>
            </a:endParaRPr>
          </a:p>
          <a:p>
            <a:pPr marL="12700" marR="5080">
              <a:lnSpc>
                <a:spcPct val="134400"/>
              </a:lnSpc>
            </a:pPr>
            <a:r>
              <a:rPr sz="1500" spc="-60" dirty="0">
                <a:solidFill>
                  <a:srgbClr val="E2E6E9"/>
                </a:solidFill>
                <a:latin typeface="Georgia"/>
                <a:cs typeface="Georgia"/>
              </a:rPr>
              <a:t>Our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team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is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comprised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of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highly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skilled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proMeet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the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dedicated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team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50" dirty="0">
                <a:solidFill>
                  <a:srgbClr val="E2E6E9"/>
                </a:solidFill>
                <a:latin typeface="Georgia"/>
                <a:cs typeface="Georgia"/>
              </a:rPr>
              <a:t>behind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Zion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Infotech 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Solutions.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60" dirty="0">
                <a:solidFill>
                  <a:srgbClr val="E2E6E9"/>
                </a:solidFill>
                <a:latin typeface="Georgia"/>
                <a:cs typeface="Georgia"/>
              </a:rPr>
              <a:t>Our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experts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bring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diverse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skills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and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experiences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to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provide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innovative solutions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to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our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clients.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Learn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more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about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the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50" dirty="0">
                <a:solidFill>
                  <a:srgbClr val="E2E6E9"/>
                </a:solidFill>
                <a:latin typeface="Georgia"/>
                <a:cs typeface="Georgia"/>
              </a:rPr>
              <a:t>individuals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driving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our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success.fessionals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with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expertise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in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various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domains,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including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web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and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mobile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app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development,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50" dirty="0">
                <a:solidFill>
                  <a:srgbClr val="E2E6E9"/>
                </a:solidFill>
                <a:latin typeface="Georgia"/>
                <a:cs typeface="Georgia"/>
              </a:rPr>
              <a:t>cloud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computing,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data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analytics,</a:t>
            </a:r>
            <a:r>
              <a:rPr sz="1500" spc="-6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cybersecurity,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and</a:t>
            </a:r>
            <a:r>
              <a:rPr sz="1500" spc="-1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IT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infrastructure.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35" dirty="0">
                <a:solidFill>
                  <a:srgbClr val="E2E6E9"/>
                </a:solidFill>
                <a:latin typeface="Georgia"/>
                <a:cs typeface="Georgia"/>
              </a:rPr>
              <a:t>We</a:t>
            </a:r>
            <a:r>
              <a:rPr sz="1500" spc="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leverage</a:t>
            </a:r>
            <a:r>
              <a:rPr sz="1500" spc="-1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this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diverse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skillset</a:t>
            </a:r>
            <a:r>
              <a:rPr sz="1500" spc="-1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to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provide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comprehensive</a:t>
            </a:r>
            <a:r>
              <a:rPr sz="1500" spc="-1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solutions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tailored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to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the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50" dirty="0">
                <a:solidFill>
                  <a:srgbClr val="E2E6E9"/>
                </a:solidFill>
                <a:latin typeface="Georgia"/>
                <a:cs typeface="Georgia"/>
              </a:rPr>
              <a:t>unique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needs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of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our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clients.</a:t>
            </a:r>
            <a:endParaRPr sz="1500">
              <a:latin typeface="Georgia"/>
              <a:cs typeface="Georgia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430000" cy="969645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0"/>
            <a:ext cx="11430000" cy="9696450"/>
          </a:xfrm>
          <a:custGeom>
            <a:avLst/>
            <a:gdLst/>
            <a:ahLst/>
            <a:cxnLst/>
            <a:rect l="l" t="t" r="r" b="b"/>
            <a:pathLst>
              <a:path w="11430000" h="9696450">
                <a:moveTo>
                  <a:pt x="11430000" y="0"/>
                </a:moveTo>
                <a:lnTo>
                  <a:pt x="0" y="0"/>
                </a:lnTo>
                <a:lnTo>
                  <a:pt x="0" y="9696450"/>
                </a:lnTo>
                <a:lnTo>
                  <a:pt x="11430000" y="9696450"/>
                </a:lnTo>
                <a:lnTo>
                  <a:pt x="11430000" y="0"/>
                </a:lnTo>
                <a:close/>
              </a:path>
            </a:pathLst>
          </a:custGeom>
          <a:solidFill>
            <a:srgbClr val="09151A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143750" y="253"/>
            <a:ext cx="4286249" cy="9696197"/>
            <a:chOff x="7143750" y="253"/>
            <a:chExt cx="4286249" cy="9696197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43750" y="253"/>
              <a:ext cx="4286249" cy="969619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81875" y="3705224"/>
              <a:ext cx="3809999" cy="2285999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14" dirty="0"/>
              <a:t>Challenges</a:t>
            </a:r>
            <a:r>
              <a:rPr spc="-70" dirty="0"/>
              <a:t> </a:t>
            </a:r>
            <a:r>
              <a:rPr spc="-105" dirty="0"/>
              <a:t>and</a:t>
            </a:r>
            <a:r>
              <a:rPr spc="-70" dirty="0"/>
              <a:t> </a:t>
            </a:r>
            <a:r>
              <a:rPr spc="-110" dirty="0"/>
              <a:t>Solutions</a:t>
            </a:r>
          </a:p>
        </p:txBody>
      </p:sp>
      <p:grpSp>
        <p:nvGrpSpPr>
          <p:cNvPr id="9" name="object 9"/>
          <p:cNvGrpSpPr/>
          <p:nvPr/>
        </p:nvGrpSpPr>
        <p:grpSpPr>
          <a:xfrm>
            <a:off x="670242" y="2251392"/>
            <a:ext cx="976630" cy="1740535"/>
            <a:chOff x="670242" y="2251392"/>
            <a:chExt cx="976630" cy="1740535"/>
          </a:xfrm>
        </p:grpSpPr>
        <p:sp>
          <p:nvSpPr>
            <p:cNvPr id="10" name="object 10"/>
            <p:cNvSpPr/>
            <p:nvPr/>
          </p:nvSpPr>
          <p:spPr>
            <a:xfrm>
              <a:off x="676275" y="2257424"/>
              <a:ext cx="964565" cy="1728470"/>
            </a:xfrm>
            <a:custGeom>
              <a:avLst/>
              <a:gdLst/>
              <a:ahLst/>
              <a:cxnLst/>
              <a:rect l="l" t="t" r="r" b="b"/>
              <a:pathLst>
                <a:path w="964564" h="1728470">
                  <a:moveTo>
                    <a:pt x="964184" y="0"/>
                  </a:moveTo>
                  <a:lnTo>
                    <a:pt x="482094" y="192836"/>
                  </a:lnTo>
                  <a:lnTo>
                    <a:pt x="0" y="0"/>
                  </a:lnTo>
                  <a:lnTo>
                    <a:pt x="0" y="1535201"/>
                  </a:lnTo>
                  <a:lnTo>
                    <a:pt x="482094" y="1728038"/>
                  </a:lnTo>
                  <a:lnTo>
                    <a:pt x="964184" y="1535201"/>
                  </a:lnTo>
                  <a:lnTo>
                    <a:pt x="964184" y="0"/>
                  </a:lnTo>
                  <a:close/>
                </a:path>
              </a:pathLst>
            </a:custGeom>
            <a:solidFill>
              <a:srgbClr val="0030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76275" y="2257424"/>
              <a:ext cx="964565" cy="1728470"/>
            </a:xfrm>
            <a:custGeom>
              <a:avLst/>
              <a:gdLst/>
              <a:ahLst/>
              <a:cxnLst/>
              <a:rect l="l" t="t" r="r" b="b"/>
              <a:pathLst>
                <a:path w="964564" h="1728470">
                  <a:moveTo>
                    <a:pt x="0" y="1535201"/>
                  </a:moveTo>
                  <a:lnTo>
                    <a:pt x="482094" y="1728038"/>
                  </a:lnTo>
                  <a:lnTo>
                    <a:pt x="964184" y="1535201"/>
                  </a:lnTo>
                  <a:lnTo>
                    <a:pt x="964184" y="0"/>
                  </a:lnTo>
                  <a:lnTo>
                    <a:pt x="482094" y="192836"/>
                  </a:lnTo>
                  <a:lnTo>
                    <a:pt x="0" y="0"/>
                  </a:lnTo>
                  <a:lnTo>
                    <a:pt x="0" y="1535201"/>
                  </a:lnTo>
                  <a:close/>
                </a:path>
              </a:pathLst>
            </a:custGeom>
            <a:ln w="12052">
              <a:solidFill>
                <a:srgbClr val="184A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077615" y="2898520"/>
            <a:ext cx="158750" cy="3727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250" spc="25" dirty="0">
                <a:solidFill>
                  <a:srgbClr val="E2E6E9"/>
                </a:solidFill>
                <a:latin typeface="Georgia"/>
                <a:cs typeface="Georgia"/>
              </a:rPr>
              <a:t>1</a:t>
            </a:r>
            <a:endParaRPr sz="2250">
              <a:latin typeface="Georgia"/>
              <a:cs typeface="Georg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62086" y="1340307"/>
            <a:ext cx="5676265" cy="13881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37500"/>
              </a:lnSpc>
              <a:spcBef>
                <a:spcPts val="95"/>
              </a:spcBef>
            </a:pP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Zion</a:t>
            </a:r>
            <a:r>
              <a:rPr sz="1500" spc="-5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Infotech</a:t>
            </a:r>
            <a:r>
              <a:rPr sz="1500" spc="-5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helps</a:t>
            </a:r>
            <a:r>
              <a:rPr sz="1500" spc="-5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businesses</a:t>
            </a:r>
            <a:r>
              <a:rPr sz="1500" spc="-5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address</a:t>
            </a:r>
            <a:r>
              <a:rPr sz="1500" spc="-5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their</a:t>
            </a:r>
            <a:r>
              <a:rPr sz="1500" spc="-5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most</a:t>
            </a:r>
            <a:r>
              <a:rPr sz="1500" spc="-5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pressing</a:t>
            </a:r>
            <a:r>
              <a:rPr sz="1500" spc="-5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challenges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by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providing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tailored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solutions.</a:t>
            </a:r>
            <a:endParaRPr sz="1500">
              <a:latin typeface="Georgia"/>
              <a:cs typeface="Georgia"/>
            </a:endParaRPr>
          </a:p>
          <a:p>
            <a:pPr>
              <a:lnSpc>
                <a:spcPct val="100000"/>
              </a:lnSpc>
            </a:pPr>
            <a:endParaRPr sz="15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500">
              <a:latin typeface="Georgia"/>
              <a:cs typeface="Georgia"/>
            </a:endParaRPr>
          </a:p>
          <a:p>
            <a:pPr marL="1265555">
              <a:lnSpc>
                <a:spcPct val="100000"/>
              </a:lnSpc>
            </a:pPr>
            <a:r>
              <a:rPr sz="1900" spc="-55" dirty="0">
                <a:solidFill>
                  <a:srgbClr val="E2E6E9"/>
                </a:solidFill>
                <a:latin typeface="Georgia"/>
                <a:cs typeface="Georgia"/>
              </a:rPr>
              <a:t>Business</a:t>
            </a:r>
            <a:r>
              <a:rPr sz="19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900" spc="-10" dirty="0">
                <a:solidFill>
                  <a:srgbClr val="E2E6E9"/>
                </a:solidFill>
                <a:latin typeface="Georgia"/>
                <a:cs typeface="Georgia"/>
              </a:rPr>
              <a:t>Growth</a:t>
            </a:r>
            <a:endParaRPr sz="1900">
              <a:latin typeface="Georgia"/>
              <a:cs typeface="Georg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915368" y="2797632"/>
            <a:ext cx="3975100" cy="94932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>
              <a:lnSpc>
                <a:spcPct val="135400"/>
              </a:lnSpc>
              <a:spcBef>
                <a:spcPts val="60"/>
              </a:spcBef>
            </a:pPr>
            <a:r>
              <a:rPr sz="1500" spc="-135" dirty="0">
                <a:solidFill>
                  <a:srgbClr val="E2E6E9"/>
                </a:solidFill>
                <a:latin typeface="Georgia"/>
                <a:cs typeface="Georgia"/>
              </a:rPr>
              <a:t>We</a:t>
            </a:r>
            <a:r>
              <a:rPr sz="1500" spc="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assist</a:t>
            </a:r>
            <a:r>
              <a:rPr sz="1500" spc="-7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businesses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in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expanding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their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reach,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improving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efficiency,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and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increasing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profitability 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through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technology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solutions.</a:t>
            </a:r>
            <a:endParaRPr sz="1500">
              <a:latin typeface="Georgia"/>
              <a:cs typeface="Georgi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70242" y="3975417"/>
            <a:ext cx="976630" cy="1740535"/>
            <a:chOff x="670242" y="3975417"/>
            <a:chExt cx="976630" cy="1740535"/>
          </a:xfrm>
        </p:grpSpPr>
        <p:sp>
          <p:nvSpPr>
            <p:cNvPr id="16" name="object 16"/>
            <p:cNvSpPr/>
            <p:nvPr/>
          </p:nvSpPr>
          <p:spPr>
            <a:xfrm>
              <a:off x="676275" y="3981449"/>
              <a:ext cx="964565" cy="1728470"/>
            </a:xfrm>
            <a:custGeom>
              <a:avLst/>
              <a:gdLst/>
              <a:ahLst/>
              <a:cxnLst/>
              <a:rect l="l" t="t" r="r" b="b"/>
              <a:pathLst>
                <a:path w="964564" h="1728470">
                  <a:moveTo>
                    <a:pt x="964184" y="0"/>
                  </a:moveTo>
                  <a:lnTo>
                    <a:pt x="482094" y="192836"/>
                  </a:lnTo>
                  <a:lnTo>
                    <a:pt x="0" y="0"/>
                  </a:lnTo>
                  <a:lnTo>
                    <a:pt x="0" y="1535201"/>
                  </a:lnTo>
                  <a:lnTo>
                    <a:pt x="482094" y="1728038"/>
                  </a:lnTo>
                  <a:lnTo>
                    <a:pt x="964184" y="1535201"/>
                  </a:lnTo>
                  <a:lnTo>
                    <a:pt x="964184" y="0"/>
                  </a:lnTo>
                  <a:close/>
                </a:path>
              </a:pathLst>
            </a:custGeom>
            <a:solidFill>
              <a:srgbClr val="0030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76275" y="3981449"/>
              <a:ext cx="964565" cy="1728470"/>
            </a:xfrm>
            <a:custGeom>
              <a:avLst/>
              <a:gdLst/>
              <a:ahLst/>
              <a:cxnLst/>
              <a:rect l="l" t="t" r="r" b="b"/>
              <a:pathLst>
                <a:path w="964564" h="1728470">
                  <a:moveTo>
                    <a:pt x="0" y="1535201"/>
                  </a:moveTo>
                  <a:lnTo>
                    <a:pt x="482094" y="1728038"/>
                  </a:lnTo>
                  <a:lnTo>
                    <a:pt x="964184" y="1535201"/>
                  </a:lnTo>
                  <a:lnTo>
                    <a:pt x="964184" y="0"/>
                  </a:lnTo>
                  <a:lnTo>
                    <a:pt x="482094" y="192836"/>
                  </a:lnTo>
                  <a:lnTo>
                    <a:pt x="0" y="0"/>
                  </a:lnTo>
                  <a:lnTo>
                    <a:pt x="0" y="1535201"/>
                  </a:lnTo>
                  <a:close/>
                </a:path>
              </a:pathLst>
            </a:custGeom>
            <a:ln w="12052">
              <a:solidFill>
                <a:srgbClr val="184A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062880" y="4632070"/>
            <a:ext cx="187960" cy="3727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250" spc="-50" dirty="0">
                <a:solidFill>
                  <a:srgbClr val="E2E6E9"/>
                </a:solidFill>
                <a:latin typeface="Georgia"/>
                <a:cs typeface="Georgia"/>
              </a:rPr>
              <a:t>2</a:t>
            </a:r>
            <a:endParaRPr sz="2250">
              <a:latin typeface="Georgia"/>
              <a:cs typeface="Georgi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915368" y="4137342"/>
            <a:ext cx="18935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80" dirty="0">
                <a:solidFill>
                  <a:srgbClr val="E2E6E9"/>
                </a:solidFill>
                <a:latin typeface="Georgia"/>
                <a:cs typeface="Georgia"/>
              </a:rPr>
              <a:t>Data</a:t>
            </a:r>
            <a:r>
              <a:rPr sz="19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900" spc="-45" dirty="0">
                <a:solidFill>
                  <a:srgbClr val="E2E6E9"/>
                </a:solidFill>
                <a:latin typeface="Georgia"/>
                <a:cs typeface="Georgia"/>
              </a:rPr>
              <a:t>Management</a:t>
            </a:r>
            <a:endParaRPr sz="1900">
              <a:latin typeface="Georgia"/>
              <a:cs typeface="Georgi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915368" y="4512131"/>
            <a:ext cx="4397375" cy="9588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>
              <a:lnSpc>
                <a:spcPct val="135400"/>
              </a:lnSpc>
              <a:spcBef>
                <a:spcPts val="135"/>
              </a:spcBef>
            </a:pP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Zion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Infotech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helps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organizations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leverage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their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data effectively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to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gain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valuable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insights,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make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data-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driven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decisions,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and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improve operational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efficiency.</a:t>
            </a:r>
            <a:endParaRPr sz="1500">
              <a:latin typeface="Georgia"/>
              <a:cs typeface="Georgia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670242" y="5708967"/>
            <a:ext cx="976630" cy="1740535"/>
            <a:chOff x="670242" y="5708967"/>
            <a:chExt cx="976630" cy="1740535"/>
          </a:xfrm>
        </p:grpSpPr>
        <p:sp>
          <p:nvSpPr>
            <p:cNvPr id="22" name="object 22"/>
            <p:cNvSpPr/>
            <p:nvPr/>
          </p:nvSpPr>
          <p:spPr>
            <a:xfrm>
              <a:off x="676275" y="5714999"/>
              <a:ext cx="964565" cy="1728470"/>
            </a:xfrm>
            <a:custGeom>
              <a:avLst/>
              <a:gdLst/>
              <a:ahLst/>
              <a:cxnLst/>
              <a:rect l="l" t="t" r="r" b="b"/>
              <a:pathLst>
                <a:path w="964564" h="1728470">
                  <a:moveTo>
                    <a:pt x="964184" y="0"/>
                  </a:moveTo>
                  <a:lnTo>
                    <a:pt x="482094" y="192836"/>
                  </a:lnTo>
                  <a:lnTo>
                    <a:pt x="0" y="0"/>
                  </a:lnTo>
                  <a:lnTo>
                    <a:pt x="0" y="1535201"/>
                  </a:lnTo>
                  <a:lnTo>
                    <a:pt x="482094" y="1728038"/>
                  </a:lnTo>
                  <a:lnTo>
                    <a:pt x="964184" y="1535201"/>
                  </a:lnTo>
                  <a:lnTo>
                    <a:pt x="964184" y="0"/>
                  </a:lnTo>
                  <a:close/>
                </a:path>
              </a:pathLst>
            </a:custGeom>
            <a:solidFill>
              <a:srgbClr val="0030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76275" y="5714999"/>
              <a:ext cx="964565" cy="1728470"/>
            </a:xfrm>
            <a:custGeom>
              <a:avLst/>
              <a:gdLst/>
              <a:ahLst/>
              <a:cxnLst/>
              <a:rect l="l" t="t" r="r" b="b"/>
              <a:pathLst>
                <a:path w="964564" h="1728470">
                  <a:moveTo>
                    <a:pt x="0" y="1535201"/>
                  </a:moveTo>
                  <a:lnTo>
                    <a:pt x="482094" y="1728038"/>
                  </a:lnTo>
                  <a:lnTo>
                    <a:pt x="964184" y="1535201"/>
                  </a:lnTo>
                  <a:lnTo>
                    <a:pt x="964184" y="0"/>
                  </a:lnTo>
                  <a:lnTo>
                    <a:pt x="482094" y="192836"/>
                  </a:lnTo>
                  <a:lnTo>
                    <a:pt x="0" y="0"/>
                  </a:lnTo>
                  <a:lnTo>
                    <a:pt x="0" y="1535201"/>
                  </a:lnTo>
                  <a:close/>
                </a:path>
              </a:pathLst>
            </a:custGeom>
            <a:ln w="12052">
              <a:solidFill>
                <a:srgbClr val="184A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1063476" y="6356095"/>
            <a:ext cx="186690" cy="3727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250" spc="-50" dirty="0">
                <a:solidFill>
                  <a:srgbClr val="E2E6E9"/>
                </a:solidFill>
                <a:latin typeface="Georgia"/>
                <a:cs typeface="Georgia"/>
              </a:rPr>
              <a:t>3</a:t>
            </a:r>
            <a:endParaRPr sz="2250">
              <a:latin typeface="Georgia"/>
              <a:cs typeface="Georgi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915368" y="5870892"/>
            <a:ext cx="167893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55" dirty="0">
                <a:solidFill>
                  <a:srgbClr val="E2E6E9"/>
                </a:solidFill>
                <a:latin typeface="Georgia"/>
                <a:cs typeface="Georgia"/>
              </a:rPr>
              <a:t>Security</a:t>
            </a:r>
            <a:r>
              <a:rPr sz="19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900" spc="-30" dirty="0">
                <a:solidFill>
                  <a:srgbClr val="E2E6E9"/>
                </a:solidFill>
                <a:latin typeface="Georgia"/>
                <a:cs typeface="Georgia"/>
              </a:rPr>
              <a:t>Threats</a:t>
            </a:r>
            <a:endParaRPr sz="1900">
              <a:latin typeface="Georgia"/>
              <a:cs typeface="Georgi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915368" y="6255206"/>
            <a:ext cx="4054475" cy="939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95"/>
              </a:spcBef>
            </a:pPr>
            <a:r>
              <a:rPr sz="1500" spc="-135" dirty="0">
                <a:solidFill>
                  <a:srgbClr val="E2E6E9"/>
                </a:solidFill>
                <a:latin typeface="Georgia"/>
                <a:cs typeface="Georgia"/>
              </a:rPr>
              <a:t>We</a:t>
            </a:r>
            <a:r>
              <a:rPr sz="1500" spc="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protect</a:t>
            </a:r>
            <a:r>
              <a:rPr sz="1500" spc="-7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businesses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from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cyberattacks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and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data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breaches</a:t>
            </a:r>
            <a:r>
              <a:rPr sz="1500" spc="-1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through</a:t>
            </a:r>
            <a:r>
              <a:rPr sz="1500" spc="-1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comprehensive</a:t>
            </a:r>
            <a:r>
              <a:rPr sz="1500" spc="-1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cybersecurity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solutions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and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services.</a:t>
            </a:r>
            <a:endParaRPr sz="1500">
              <a:latin typeface="Georgia"/>
              <a:cs typeface="Georgia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670248" y="7432998"/>
            <a:ext cx="976630" cy="1740535"/>
            <a:chOff x="670248" y="7432998"/>
            <a:chExt cx="976630" cy="1740535"/>
          </a:xfrm>
        </p:grpSpPr>
        <p:sp>
          <p:nvSpPr>
            <p:cNvPr id="28" name="object 28"/>
            <p:cNvSpPr/>
            <p:nvPr/>
          </p:nvSpPr>
          <p:spPr>
            <a:xfrm>
              <a:off x="676274" y="7439024"/>
              <a:ext cx="964565" cy="1728470"/>
            </a:xfrm>
            <a:custGeom>
              <a:avLst/>
              <a:gdLst/>
              <a:ahLst/>
              <a:cxnLst/>
              <a:rect l="l" t="t" r="r" b="b"/>
              <a:pathLst>
                <a:path w="964564" h="1728470">
                  <a:moveTo>
                    <a:pt x="964184" y="0"/>
                  </a:moveTo>
                  <a:lnTo>
                    <a:pt x="482094" y="192836"/>
                  </a:lnTo>
                  <a:lnTo>
                    <a:pt x="0" y="0"/>
                  </a:lnTo>
                  <a:lnTo>
                    <a:pt x="0" y="1535207"/>
                  </a:lnTo>
                  <a:lnTo>
                    <a:pt x="482094" y="1728044"/>
                  </a:lnTo>
                  <a:lnTo>
                    <a:pt x="964184" y="1535207"/>
                  </a:lnTo>
                  <a:lnTo>
                    <a:pt x="964184" y="0"/>
                  </a:lnTo>
                  <a:close/>
                </a:path>
              </a:pathLst>
            </a:custGeom>
            <a:solidFill>
              <a:srgbClr val="0030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76274" y="7439024"/>
              <a:ext cx="964565" cy="1728470"/>
            </a:xfrm>
            <a:custGeom>
              <a:avLst/>
              <a:gdLst/>
              <a:ahLst/>
              <a:cxnLst/>
              <a:rect l="l" t="t" r="r" b="b"/>
              <a:pathLst>
                <a:path w="964564" h="1728470">
                  <a:moveTo>
                    <a:pt x="0" y="1535207"/>
                  </a:moveTo>
                  <a:lnTo>
                    <a:pt x="482094" y="1728044"/>
                  </a:lnTo>
                  <a:lnTo>
                    <a:pt x="964184" y="1535207"/>
                  </a:lnTo>
                  <a:lnTo>
                    <a:pt x="964184" y="0"/>
                  </a:lnTo>
                  <a:lnTo>
                    <a:pt x="482094" y="192836"/>
                  </a:lnTo>
                  <a:lnTo>
                    <a:pt x="0" y="0"/>
                  </a:lnTo>
                  <a:lnTo>
                    <a:pt x="0" y="1535207"/>
                  </a:lnTo>
                  <a:close/>
                </a:path>
              </a:pathLst>
            </a:custGeom>
            <a:ln w="12052">
              <a:solidFill>
                <a:srgbClr val="184A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1063327" y="8089645"/>
            <a:ext cx="187325" cy="3727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250" spc="-50" dirty="0">
                <a:solidFill>
                  <a:srgbClr val="E2E6E9"/>
                </a:solidFill>
                <a:latin typeface="Georgia"/>
                <a:cs typeface="Georgia"/>
              </a:rPr>
              <a:t>4</a:t>
            </a:r>
            <a:endParaRPr sz="2250">
              <a:latin typeface="Georgia"/>
              <a:cs typeface="Georgi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915368" y="7594917"/>
            <a:ext cx="23628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60" dirty="0">
                <a:solidFill>
                  <a:srgbClr val="E2E6E9"/>
                </a:solidFill>
                <a:latin typeface="Georgia"/>
                <a:cs typeface="Georgia"/>
              </a:rPr>
              <a:t>Digital</a:t>
            </a:r>
            <a:r>
              <a:rPr sz="1900" spc="-5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900" spc="-40" dirty="0">
                <a:solidFill>
                  <a:srgbClr val="E2E6E9"/>
                </a:solidFill>
                <a:latin typeface="Georgia"/>
                <a:cs typeface="Georgia"/>
              </a:rPr>
              <a:t>Transformation</a:t>
            </a:r>
            <a:endParaRPr sz="1900">
              <a:latin typeface="Georgia"/>
              <a:cs typeface="Georgi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915368" y="7969707"/>
            <a:ext cx="4514850" cy="9588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>
              <a:lnSpc>
                <a:spcPct val="135400"/>
              </a:lnSpc>
              <a:spcBef>
                <a:spcPts val="135"/>
              </a:spcBef>
            </a:pP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Zion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Infotech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guides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businesses 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through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their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digital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transformation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journey,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enabling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them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to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embrace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new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technologies</a:t>
            </a:r>
            <a:r>
              <a:rPr sz="1500" spc="-5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and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stay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ahead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of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the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curve.</a:t>
            </a:r>
            <a:endParaRPr sz="1500">
              <a:latin typeface="Georgia"/>
              <a:cs typeface="Georgia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430000" cy="64389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9525"/>
            <a:ext cx="11430000" cy="6429375"/>
          </a:xfrm>
          <a:custGeom>
            <a:avLst/>
            <a:gdLst/>
            <a:ahLst/>
            <a:cxnLst/>
            <a:rect l="l" t="t" r="r" b="b"/>
            <a:pathLst>
              <a:path w="11430000" h="6429375">
                <a:moveTo>
                  <a:pt x="11430000" y="0"/>
                </a:moveTo>
                <a:lnTo>
                  <a:pt x="0" y="0"/>
                </a:lnTo>
                <a:lnTo>
                  <a:pt x="0" y="6429375"/>
                </a:lnTo>
                <a:lnTo>
                  <a:pt x="11430000" y="6429375"/>
                </a:lnTo>
                <a:lnTo>
                  <a:pt x="11430000" y="0"/>
                </a:lnTo>
                <a:close/>
              </a:path>
            </a:pathLst>
          </a:custGeom>
          <a:solidFill>
            <a:srgbClr val="09151A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143750" y="9525"/>
            <a:ext cx="4286249" cy="6429373"/>
            <a:chOff x="7143750" y="9525"/>
            <a:chExt cx="4286249" cy="6429373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43750" y="9525"/>
              <a:ext cx="4286249" cy="642937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81875" y="1724024"/>
              <a:ext cx="3809999" cy="3000374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62086" y="1819814"/>
            <a:ext cx="4139565" cy="120396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 marR="5080">
              <a:lnSpc>
                <a:spcPts val="4730"/>
              </a:lnSpc>
              <a:spcBef>
                <a:spcPts val="20"/>
              </a:spcBef>
            </a:pPr>
            <a:r>
              <a:rPr spc="-80" dirty="0"/>
              <a:t>Marketing</a:t>
            </a:r>
            <a:r>
              <a:rPr spc="-70" dirty="0"/>
              <a:t> </a:t>
            </a:r>
            <a:r>
              <a:rPr spc="-130" dirty="0"/>
              <a:t>Solutions </a:t>
            </a:r>
            <a:r>
              <a:rPr spc="-10" dirty="0"/>
              <a:t>Services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62086" y="3283407"/>
            <a:ext cx="5812790" cy="1254125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34700"/>
              </a:lnSpc>
              <a:spcBef>
                <a:spcPts val="70"/>
              </a:spcBef>
            </a:pP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Explore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our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cutting-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edge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marketing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solutions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services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designed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to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enhance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your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brand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visibility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and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engage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a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global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audience.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50" dirty="0">
                <a:solidFill>
                  <a:srgbClr val="E2E6E9"/>
                </a:solidFill>
                <a:latin typeface="Georgia"/>
                <a:cs typeface="Georgia"/>
              </a:rPr>
              <a:t>From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email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marketing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to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quality</a:t>
            </a:r>
            <a:r>
              <a:rPr sz="1500" spc="-1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assurance,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we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offer</a:t>
            </a:r>
            <a:r>
              <a:rPr sz="1500" spc="-1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comprehensive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strategies</a:t>
            </a:r>
            <a:r>
              <a:rPr sz="1500" spc="-1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to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elevate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your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marketing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efforts.</a:t>
            </a:r>
            <a:endParaRPr sz="1500">
              <a:latin typeface="Georgia"/>
              <a:cs typeface="Georgia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1430000" cy="100203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-1"/>
            <a:ext cx="11430000" cy="10020300"/>
          </a:xfrm>
          <a:custGeom>
            <a:avLst/>
            <a:gdLst/>
            <a:ahLst/>
            <a:cxnLst/>
            <a:rect l="l" t="t" r="r" b="b"/>
            <a:pathLst>
              <a:path w="11430000" h="10020300">
                <a:moveTo>
                  <a:pt x="11430000" y="0"/>
                </a:moveTo>
                <a:lnTo>
                  <a:pt x="0" y="0"/>
                </a:lnTo>
                <a:lnTo>
                  <a:pt x="0" y="10020300"/>
                </a:lnTo>
                <a:lnTo>
                  <a:pt x="11430000" y="10020300"/>
                </a:lnTo>
                <a:lnTo>
                  <a:pt x="11430000" y="0"/>
                </a:lnTo>
                <a:close/>
              </a:path>
            </a:pathLst>
          </a:custGeom>
          <a:solidFill>
            <a:srgbClr val="09151A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286250" cy="10018776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298950">
              <a:lnSpc>
                <a:spcPct val="100000"/>
              </a:lnSpc>
              <a:spcBef>
                <a:spcPts val="95"/>
              </a:spcBef>
            </a:pPr>
            <a:r>
              <a:rPr spc="-180" dirty="0"/>
              <a:t>Email</a:t>
            </a:r>
            <a:r>
              <a:rPr spc="-50" dirty="0"/>
              <a:t> </a:t>
            </a:r>
            <a:r>
              <a:rPr spc="-80" dirty="0"/>
              <a:t>Marketing</a:t>
            </a:r>
            <a:r>
              <a:rPr spc="-105" dirty="0"/>
              <a:t> </a:t>
            </a:r>
            <a:r>
              <a:rPr spc="-65" dirty="0"/>
              <a:t>Strategies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948339" y="1340307"/>
            <a:ext cx="5760085" cy="12731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>
              <a:lnSpc>
                <a:spcPct val="136100"/>
              </a:lnSpc>
              <a:spcBef>
                <a:spcPts val="120"/>
              </a:spcBef>
            </a:pPr>
            <a:r>
              <a:rPr sz="1500" spc="-65" dirty="0">
                <a:solidFill>
                  <a:srgbClr val="E2E6E9"/>
                </a:solidFill>
                <a:latin typeface="Georgia"/>
                <a:cs typeface="Georgia"/>
              </a:rPr>
              <a:t>Unlock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the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power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of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personalized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email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campaigns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to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connect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with your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audience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on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a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deeper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level.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60" dirty="0">
                <a:solidFill>
                  <a:srgbClr val="E2E6E9"/>
                </a:solidFill>
                <a:latin typeface="Georgia"/>
                <a:cs typeface="Georgia"/>
              </a:rPr>
              <a:t>Our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tailored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email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marketing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solutions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drive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engagement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and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deliver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results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to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help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you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stand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out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in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the</a:t>
            </a:r>
            <a:r>
              <a:rPr sz="1500" spc="-6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digital</a:t>
            </a:r>
            <a:r>
              <a:rPr sz="1500" spc="-6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landscape.</a:t>
            </a:r>
            <a:endParaRPr sz="1500">
              <a:latin typeface="Georgia"/>
              <a:cs typeface="Georg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48339" y="2908045"/>
            <a:ext cx="3176905" cy="3727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250" spc="-75" dirty="0">
                <a:solidFill>
                  <a:srgbClr val="F5F0F0"/>
                </a:solidFill>
                <a:latin typeface="Georgia"/>
                <a:cs typeface="Georgia"/>
              </a:rPr>
              <a:t>Quality</a:t>
            </a:r>
            <a:r>
              <a:rPr sz="2250" spc="5" dirty="0">
                <a:solidFill>
                  <a:srgbClr val="F5F0F0"/>
                </a:solidFill>
                <a:latin typeface="Georgia"/>
                <a:cs typeface="Georgia"/>
              </a:rPr>
              <a:t> </a:t>
            </a:r>
            <a:r>
              <a:rPr sz="2250" spc="-75" dirty="0">
                <a:solidFill>
                  <a:srgbClr val="F5F0F0"/>
                </a:solidFill>
                <a:latin typeface="Georgia"/>
                <a:cs typeface="Georgia"/>
              </a:rPr>
              <a:t>Assurance</a:t>
            </a:r>
            <a:r>
              <a:rPr sz="2250" dirty="0">
                <a:solidFill>
                  <a:srgbClr val="F5F0F0"/>
                </a:solidFill>
                <a:latin typeface="Georgia"/>
                <a:cs typeface="Georgia"/>
              </a:rPr>
              <a:t> </a:t>
            </a:r>
            <a:r>
              <a:rPr sz="2250" spc="-30" dirty="0">
                <a:solidFill>
                  <a:srgbClr val="F5F0F0"/>
                </a:solidFill>
                <a:latin typeface="Georgia"/>
                <a:cs typeface="Georgia"/>
              </a:rPr>
              <a:t>Process</a:t>
            </a:r>
            <a:endParaRPr sz="2250">
              <a:latin typeface="Georgia"/>
              <a:cs typeface="Georg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948339" y="3531057"/>
            <a:ext cx="5513705" cy="155892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34400"/>
              </a:lnSpc>
              <a:spcBef>
                <a:spcPts val="75"/>
              </a:spcBef>
            </a:pPr>
            <a:r>
              <a:rPr sz="1500" spc="-60" dirty="0">
                <a:solidFill>
                  <a:srgbClr val="E2E6E9"/>
                </a:solidFill>
                <a:latin typeface="Georgia"/>
                <a:cs typeface="Georgia"/>
              </a:rPr>
              <a:t>Our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quality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assurance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process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ensures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your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email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campaigns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are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flawless.</a:t>
            </a:r>
            <a:r>
              <a:rPr sz="1500" spc="-6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35" dirty="0">
                <a:solidFill>
                  <a:srgbClr val="E2E6E9"/>
                </a:solidFill>
                <a:latin typeface="Georgia"/>
                <a:cs typeface="Georgia"/>
              </a:rPr>
              <a:t>We</a:t>
            </a:r>
            <a:r>
              <a:rPr sz="1500" spc="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meticulously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test</a:t>
            </a:r>
            <a:r>
              <a:rPr sz="1500" spc="-7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and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refine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every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aspect,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from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subject lines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to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content,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to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maximize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deliverability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and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impact.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60" dirty="0">
                <a:solidFill>
                  <a:srgbClr val="E2E6E9"/>
                </a:solidFill>
                <a:latin typeface="Georgia"/>
                <a:cs typeface="Georgia"/>
              </a:rPr>
              <a:t>Our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team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of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experts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monitors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performance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and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makes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real-time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adjustments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to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optimize</a:t>
            </a:r>
            <a:r>
              <a:rPr sz="1500" spc="-6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your</a:t>
            </a:r>
            <a:r>
              <a:rPr sz="1500" spc="-5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results.</a:t>
            </a:r>
            <a:endParaRPr sz="1500">
              <a:latin typeface="Georgia"/>
              <a:cs typeface="Georg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48339" y="5394071"/>
            <a:ext cx="2989580" cy="3727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250" spc="-75" dirty="0">
                <a:solidFill>
                  <a:srgbClr val="F5F0F0"/>
                </a:solidFill>
                <a:latin typeface="Georgia"/>
                <a:cs typeface="Georgia"/>
              </a:rPr>
              <a:t>Reach</a:t>
            </a:r>
            <a:r>
              <a:rPr sz="2250" spc="-20" dirty="0">
                <a:solidFill>
                  <a:srgbClr val="F5F0F0"/>
                </a:solidFill>
                <a:latin typeface="Georgia"/>
                <a:cs typeface="Georgia"/>
              </a:rPr>
              <a:t> </a:t>
            </a:r>
            <a:r>
              <a:rPr sz="2250" dirty="0">
                <a:solidFill>
                  <a:srgbClr val="F5F0F0"/>
                </a:solidFill>
                <a:latin typeface="Georgia"/>
                <a:cs typeface="Georgia"/>
              </a:rPr>
              <a:t>a</a:t>
            </a:r>
            <a:r>
              <a:rPr sz="2250" spc="-20" dirty="0">
                <a:solidFill>
                  <a:srgbClr val="F5F0F0"/>
                </a:solidFill>
                <a:latin typeface="Georgia"/>
                <a:cs typeface="Georgia"/>
              </a:rPr>
              <a:t> </a:t>
            </a:r>
            <a:r>
              <a:rPr sz="2250" spc="-75" dirty="0">
                <a:solidFill>
                  <a:srgbClr val="F5F0F0"/>
                </a:solidFill>
                <a:latin typeface="Georgia"/>
                <a:cs typeface="Georgia"/>
              </a:rPr>
              <a:t>Global</a:t>
            </a:r>
            <a:r>
              <a:rPr sz="2250" spc="-20" dirty="0">
                <a:solidFill>
                  <a:srgbClr val="F5F0F0"/>
                </a:solidFill>
                <a:latin typeface="Georgia"/>
                <a:cs typeface="Georgia"/>
              </a:rPr>
              <a:t> </a:t>
            </a:r>
            <a:r>
              <a:rPr sz="2250" spc="-65" dirty="0">
                <a:solidFill>
                  <a:srgbClr val="F5F0F0"/>
                </a:solidFill>
                <a:latin typeface="Georgia"/>
                <a:cs typeface="Georgia"/>
              </a:rPr>
              <a:t>Audience</a:t>
            </a:r>
            <a:endParaRPr sz="2250">
              <a:latin typeface="Georgia"/>
              <a:cs typeface="Georg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948339" y="5998032"/>
            <a:ext cx="5588635" cy="12731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>
              <a:lnSpc>
                <a:spcPct val="136100"/>
              </a:lnSpc>
              <a:spcBef>
                <a:spcPts val="120"/>
              </a:spcBef>
            </a:pPr>
            <a:r>
              <a:rPr sz="1500" spc="-95" dirty="0">
                <a:solidFill>
                  <a:srgbClr val="E2E6E9"/>
                </a:solidFill>
                <a:latin typeface="Georgia"/>
                <a:cs typeface="Georgia"/>
              </a:rPr>
              <a:t>With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our</a:t>
            </a:r>
            <a:r>
              <a:rPr sz="1500" spc="-5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advanced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geotargeting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capabilities,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we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can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help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you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craft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email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campaigns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that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resonate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with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audiences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around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the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world.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Our </a:t>
            </a:r>
            <a:r>
              <a:rPr sz="1500" spc="-50" dirty="0">
                <a:solidFill>
                  <a:srgbClr val="E2E6E9"/>
                </a:solidFill>
                <a:latin typeface="Georgia"/>
                <a:cs typeface="Georgia"/>
              </a:rPr>
              <a:t>multilingual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support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and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cultural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expertise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ensure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your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message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is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delivered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effectively,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no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matter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where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your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customers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are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located.</a:t>
            </a:r>
            <a:endParaRPr sz="15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948339" y="7565770"/>
            <a:ext cx="2553970" cy="3727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250" spc="-50" dirty="0">
                <a:solidFill>
                  <a:srgbClr val="F5F0F0"/>
                </a:solidFill>
                <a:latin typeface="Georgia"/>
                <a:cs typeface="Georgia"/>
              </a:rPr>
              <a:t>Powerful</a:t>
            </a:r>
            <a:r>
              <a:rPr sz="2250" spc="-85" dirty="0">
                <a:solidFill>
                  <a:srgbClr val="F5F0F0"/>
                </a:solidFill>
                <a:latin typeface="Georgia"/>
                <a:cs typeface="Georgia"/>
              </a:rPr>
              <a:t> </a:t>
            </a:r>
            <a:r>
              <a:rPr sz="2250" spc="-55" dirty="0">
                <a:solidFill>
                  <a:srgbClr val="F5F0F0"/>
                </a:solidFill>
                <a:latin typeface="Georgia"/>
                <a:cs typeface="Georgia"/>
              </a:rPr>
              <a:t>Utilizations</a:t>
            </a:r>
            <a:endParaRPr sz="2250">
              <a:latin typeface="Georgia"/>
              <a:cs typeface="Georg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948339" y="8188782"/>
            <a:ext cx="5767705" cy="1254125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34700"/>
              </a:lnSpc>
              <a:spcBef>
                <a:spcPts val="70"/>
              </a:spcBef>
            </a:pPr>
            <a:r>
              <a:rPr sz="1500" spc="-60" dirty="0">
                <a:solidFill>
                  <a:srgbClr val="E2E6E9"/>
                </a:solidFill>
                <a:latin typeface="Georgia"/>
                <a:cs typeface="Georgia"/>
              </a:rPr>
              <a:t>Our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email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marketing</a:t>
            </a:r>
            <a:r>
              <a:rPr sz="1500" spc="-1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platform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leverages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cutting-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edge</a:t>
            </a:r>
            <a:r>
              <a:rPr sz="1500" spc="-1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technologies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and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data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analytics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to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unlock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the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full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potential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of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your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campaigns.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From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dynamic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content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personalization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to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advanced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automation,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we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provide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the</a:t>
            </a:r>
            <a:r>
              <a:rPr sz="1500" spc="-5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tools</a:t>
            </a:r>
            <a:r>
              <a:rPr sz="1500" spc="-5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and</a:t>
            </a:r>
            <a:r>
              <a:rPr sz="1500" spc="-5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insights</a:t>
            </a:r>
            <a:r>
              <a:rPr sz="1500" spc="-5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you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need</a:t>
            </a:r>
            <a:r>
              <a:rPr sz="1500" spc="-5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to</a:t>
            </a:r>
            <a:r>
              <a:rPr sz="1500" spc="-5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drive</a:t>
            </a:r>
            <a:r>
              <a:rPr sz="1500" spc="-5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measurable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results.</a:t>
            </a:r>
            <a:endParaRPr sz="1500">
              <a:latin typeface="Georgia"/>
              <a:cs typeface="Georgia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430000" cy="67437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9525"/>
            <a:ext cx="11430000" cy="6724650"/>
          </a:xfrm>
          <a:custGeom>
            <a:avLst/>
            <a:gdLst/>
            <a:ahLst/>
            <a:cxnLst/>
            <a:rect l="l" t="t" r="r" b="b"/>
            <a:pathLst>
              <a:path w="11430000" h="6724650">
                <a:moveTo>
                  <a:pt x="11430000" y="0"/>
                </a:moveTo>
                <a:lnTo>
                  <a:pt x="0" y="0"/>
                </a:lnTo>
                <a:lnTo>
                  <a:pt x="0" y="6724650"/>
                </a:lnTo>
                <a:lnTo>
                  <a:pt x="11430000" y="6724650"/>
                </a:lnTo>
                <a:lnTo>
                  <a:pt x="11430000" y="0"/>
                </a:lnTo>
                <a:close/>
              </a:path>
            </a:pathLst>
          </a:custGeom>
          <a:solidFill>
            <a:srgbClr val="09151A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80" dirty="0"/>
              <a:t>Case</a:t>
            </a:r>
            <a:r>
              <a:rPr spc="-145" dirty="0"/>
              <a:t> </a:t>
            </a:r>
            <a:r>
              <a:rPr spc="-130" dirty="0"/>
              <a:t>Studies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62086" y="1528063"/>
            <a:ext cx="7778750" cy="2571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Explore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our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case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studies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to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see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how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Zion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Infotech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has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helped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clients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achieve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remarkable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results.</a:t>
            </a:r>
            <a:endParaRPr sz="1500">
              <a:latin typeface="Georgia"/>
              <a:cs typeface="Georgia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6275" y="2047874"/>
            <a:ext cx="3162299" cy="196215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662086" y="4213542"/>
            <a:ext cx="3130550" cy="16389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80" dirty="0">
                <a:solidFill>
                  <a:srgbClr val="E2E6E9"/>
                </a:solidFill>
                <a:latin typeface="Georgia"/>
                <a:cs typeface="Georgia"/>
              </a:rPr>
              <a:t>Website</a:t>
            </a:r>
            <a:r>
              <a:rPr sz="1900" spc="-10" dirty="0">
                <a:solidFill>
                  <a:srgbClr val="E2E6E9"/>
                </a:solidFill>
                <a:latin typeface="Georgia"/>
                <a:cs typeface="Georgia"/>
              </a:rPr>
              <a:t> Redesign</a:t>
            </a:r>
            <a:endParaRPr sz="1900">
              <a:latin typeface="Georgia"/>
              <a:cs typeface="Georgia"/>
            </a:endParaRPr>
          </a:p>
          <a:p>
            <a:pPr marL="12700" marR="5080">
              <a:lnSpc>
                <a:spcPct val="134700"/>
              </a:lnSpc>
              <a:spcBef>
                <a:spcPts val="720"/>
              </a:spcBef>
            </a:pP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Zion</a:t>
            </a:r>
            <a:r>
              <a:rPr sz="1500" spc="-5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Infotech helped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a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leading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retailer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revamp</a:t>
            </a:r>
            <a:r>
              <a:rPr sz="1500" spc="-5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their</a:t>
            </a:r>
            <a:r>
              <a:rPr sz="1500" spc="-5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online</a:t>
            </a:r>
            <a:r>
              <a:rPr sz="1500" spc="-5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presence,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increasing</a:t>
            </a:r>
            <a:r>
              <a:rPr sz="1500" spc="-5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website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traffic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and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sales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by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30%.</a:t>
            </a:r>
            <a:endParaRPr sz="1500">
              <a:latin typeface="Georgia"/>
              <a:cs typeface="Georgia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33850" y="2047874"/>
            <a:ext cx="3162300" cy="196215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4118622" y="4213542"/>
            <a:ext cx="3145155" cy="16389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35" dirty="0">
                <a:solidFill>
                  <a:srgbClr val="E2E6E9"/>
                </a:solidFill>
                <a:latin typeface="Georgia"/>
                <a:cs typeface="Georgia"/>
              </a:rPr>
              <a:t>Mobile</a:t>
            </a:r>
            <a:r>
              <a:rPr sz="1900" spc="-5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900" spc="-130" dirty="0">
                <a:solidFill>
                  <a:srgbClr val="E2E6E9"/>
                </a:solidFill>
                <a:latin typeface="Georgia"/>
                <a:cs typeface="Georgia"/>
              </a:rPr>
              <a:t>App</a:t>
            </a:r>
            <a:r>
              <a:rPr sz="1900" spc="1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900" spc="-10" dirty="0">
                <a:solidFill>
                  <a:srgbClr val="E2E6E9"/>
                </a:solidFill>
                <a:latin typeface="Georgia"/>
                <a:cs typeface="Georgia"/>
              </a:rPr>
              <a:t>Development</a:t>
            </a:r>
            <a:endParaRPr sz="1900">
              <a:latin typeface="Georgia"/>
              <a:cs typeface="Georgia"/>
            </a:endParaRPr>
          </a:p>
          <a:p>
            <a:pPr marL="12700" marR="5080">
              <a:lnSpc>
                <a:spcPct val="134700"/>
              </a:lnSpc>
              <a:spcBef>
                <a:spcPts val="720"/>
              </a:spcBef>
            </a:pPr>
            <a:r>
              <a:rPr sz="1500" spc="-135" dirty="0">
                <a:solidFill>
                  <a:srgbClr val="E2E6E9"/>
                </a:solidFill>
                <a:latin typeface="Georgia"/>
                <a:cs typeface="Georgia"/>
              </a:rPr>
              <a:t>We</a:t>
            </a:r>
            <a:r>
              <a:rPr sz="1500" spc="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developed</a:t>
            </a:r>
            <a:r>
              <a:rPr sz="1500" spc="-6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a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mobile</a:t>
            </a:r>
            <a:r>
              <a:rPr sz="1500" spc="-1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app</a:t>
            </a:r>
            <a:r>
              <a:rPr sz="1500" spc="-1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for</a:t>
            </a:r>
            <a:r>
              <a:rPr sz="1500" spc="-1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50" dirty="0">
                <a:solidFill>
                  <a:srgbClr val="E2E6E9"/>
                </a:solidFill>
                <a:latin typeface="Georgia"/>
                <a:cs typeface="Georgia"/>
              </a:rPr>
              <a:t>a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healthcare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provider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that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streamlined 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appointment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scheduling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and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improved patient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engagement.</a:t>
            </a:r>
            <a:endParaRPr sz="1500">
              <a:latin typeface="Georgia"/>
              <a:cs typeface="Georgia"/>
            </a:endParaRPr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591425" y="2047874"/>
            <a:ext cx="3162299" cy="1962150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7575156" y="4213542"/>
            <a:ext cx="3168650" cy="19437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80" dirty="0">
                <a:solidFill>
                  <a:srgbClr val="E2E6E9"/>
                </a:solidFill>
                <a:latin typeface="Georgia"/>
                <a:cs typeface="Georgia"/>
              </a:rPr>
              <a:t>Data</a:t>
            </a:r>
            <a:r>
              <a:rPr sz="1900" spc="-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900" spc="-75" dirty="0">
                <a:solidFill>
                  <a:srgbClr val="E2E6E9"/>
                </a:solidFill>
                <a:latin typeface="Georgia"/>
                <a:cs typeface="Georgia"/>
              </a:rPr>
              <a:t>Analytics</a:t>
            </a:r>
            <a:r>
              <a:rPr sz="1900" spc="-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900" spc="-10" dirty="0">
                <a:solidFill>
                  <a:srgbClr val="E2E6E9"/>
                </a:solidFill>
                <a:latin typeface="Georgia"/>
                <a:cs typeface="Georgia"/>
              </a:rPr>
              <a:t>Platform</a:t>
            </a:r>
            <a:endParaRPr sz="1900">
              <a:latin typeface="Georgia"/>
              <a:cs typeface="Georgia"/>
            </a:endParaRPr>
          </a:p>
          <a:p>
            <a:pPr marL="12700" marR="5080">
              <a:lnSpc>
                <a:spcPct val="134400"/>
              </a:lnSpc>
              <a:spcBef>
                <a:spcPts val="725"/>
              </a:spcBef>
            </a:pP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Zion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Infotech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built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a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data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analytics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platform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for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a</a:t>
            </a:r>
            <a:r>
              <a:rPr sz="1500" spc="-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financial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institution</a:t>
            </a:r>
            <a:r>
              <a:rPr sz="1500" spc="-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that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enabled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them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to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identify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key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trends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and</a:t>
            </a:r>
            <a:r>
              <a:rPr sz="1500" spc="-5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make</a:t>
            </a:r>
            <a:r>
              <a:rPr sz="1500" spc="-5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informed</a:t>
            </a:r>
            <a:r>
              <a:rPr sz="1500" spc="-5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investment decisions.</a:t>
            </a:r>
            <a:endParaRPr sz="1500">
              <a:latin typeface="Georgia"/>
              <a:cs typeface="Georgia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1430000" cy="106299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-1"/>
            <a:ext cx="11430000" cy="10629900"/>
          </a:xfrm>
          <a:custGeom>
            <a:avLst/>
            <a:gdLst/>
            <a:ahLst/>
            <a:cxnLst/>
            <a:rect l="l" t="t" r="r" b="b"/>
            <a:pathLst>
              <a:path w="11430000" h="10629900">
                <a:moveTo>
                  <a:pt x="11430000" y="0"/>
                </a:moveTo>
                <a:lnTo>
                  <a:pt x="0" y="0"/>
                </a:lnTo>
                <a:lnTo>
                  <a:pt x="0" y="10629900"/>
                </a:lnTo>
                <a:lnTo>
                  <a:pt x="11430000" y="10629900"/>
                </a:lnTo>
                <a:lnTo>
                  <a:pt x="11430000" y="0"/>
                </a:lnTo>
                <a:close/>
              </a:path>
            </a:pathLst>
          </a:custGeom>
          <a:solidFill>
            <a:srgbClr val="09151A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143750" y="0"/>
            <a:ext cx="4286249" cy="10628376"/>
            <a:chOff x="7143750" y="0"/>
            <a:chExt cx="4286249" cy="10628376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43750" y="0"/>
              <a:ext cx="4286249" cy="1062837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81875" y="3419475"/>
              <a:ext cx="3809999" cy="3800474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5" dirty="0"/>
              <a:t>Managing</a:t>
            </a:r>
            <a:r>
              <a:rPr spc="-90" dirty="0"/>
              <a:t> </a:t>
            </a:r>
            <a:r>
              <a:rPr spc="-110" dirty="0"/>
              <a:t>Suppressions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62086" y="1340307"/>
            <a:ext cx="5807075" cy="126365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>
              <a:lnSpc>
                <a:spcPct val="134700"/>
              </a:lnSpc>
              <a:spcBef>
                <a:spcPts val="145"/>
              </a:spcBef>
            </a:pPr>
            <a:r>
              <a:rPr sz="1500" spc="-60" dirty="0">
                <a:solidFill>
                  <a:srgbClr val="E2E6E9"/>
                </a:solidFill>
                <a:latin typeface="Georgia"/>
                <a:cs typeface="Georgia"/>
              </a:rPr>
              <a:t>At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Zion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Infotech,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we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take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a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meticulous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approach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to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managing 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suppressions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and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maintaining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the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health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of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your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subscriber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lists.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Our rigorous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quality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assurance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process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and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data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enrichment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insights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ensure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your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email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campaigns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remain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compliant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and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deliver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maximum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impact.</a:t>
            </a:r>
            <a:endParaRPr sz="1500">
              <a:latin typeface="Georgia"/>
              <a:cs typeface="Georg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62086" y="2908045"/>
            <a:ext cx="3507104" cy="3727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250" spc="-50" dirty="0">
                <a:solidFill>
                  <a:srgbClr val="F5F0F0"/>
                </a:solidFill>
                <a:latin typeface="Georgia"/>
                <a:cs typeface="Georgia"/>
              </a:rPr>
              <a:t>Comprehensive</a:t>
            </a:r>
            <a:r>
              <a:rPr sz="2250" spc="-55" dirty="0">
                <a:solidFill>
                  <a:srgbClr val="F5F0F0"/>
                </a:solidFill>
                <a:latin typeface="Georgia"/>
                <a:cs typeface="Georgia"/>
              </a:rPr>
              <a:t> </a:t>
            </a:r>
            <a:r>
              <a:rPr sz="2250" spc="-45" dirty="0">
                <a:solidFill>
                  <a:srgbClr val="F5F0F0"/>
                </a:solidFill>
                <a:latin typeface="Georgia"/>
                <a:cs typeface="Georgia"/>
              </a:rPr>
              <a:t>List</a:t>
            </a:r>
            <a:r>
              <a:rPr sz="2250" spc="-50" dirty="0">
                <a:solidFill>
                  <a:srgbClr val="F5F0F0"/>
                </a:solidFill>
                <a:latin typeface="Georgia"/>
                <a:cs typeface="Georgia"/>
              </a:rPr>
              <a:t> </a:t>
            </a:r>
            <a:r>
              <a:rPr sz="2250" spc="-40" dirty="0">
                <a:solidFill>
                  <a:srgbClr val="F5F0F0"/>
                </a:solidFill>
                <a:latin typeface="Georgia"/>
                <a:cs typeface="Georgia"/>
              </a:rPr>
              <a:t>Hygiene</a:t>
            </a:r>
            <a:endParaRPr sz="225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2086" y="3531057"/>
            <a:ext cx="5813425" cy="155892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34400"/>
              </a:lnSpc>
              <a:spcBef>
                <a:spcPts val="75"/>
              </a:spcBef>
            </a:pPr>
            <a:r>
              <a:rPr sz="1500" spc="-135" dirty="0">
                <a:solidFill>
                  <a:srgbClr val="E2E6E9"/>
                </a:solidFill>
                <a:latin typeface="Georgia"/>
                <a:cs typeface="Georgia"/>
              </a:rPr>
              <a:t>We</a:t>
            </a:r>
            <a:r>
              <a:rPr sz="1500" spc="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continuously</a:t>
            </a:r>
            <a:r>
              <a:rPr sz="1500" spc="-5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monitor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your</a:t>
            </a:r>
            <a:r>
              <a:rPr sz="1500" spc="-1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subscriber</a:t>
            </a:r>
            <a:r>
              <a:rPr sz="1500" spc="-1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data,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identifying</a:t>
            </a:r>
            <a:r>
              <a:rPr sz="1500" spc="-1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and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removing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invalid,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unengaged,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or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55" dirty="0">
                <a:solidFill>
                  <a:srgbClr val="E2E6E9"/>
                </a:solidFill>
                <a:latin typeface="Georgia"/>
                <a:cs typeface="Georgia"/>
              </a:rPr>
              <a:t>unsubscribed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contacts.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60" dirty="0">
                <a:solidFill>
                  <a:srgbClr val="E2E6E9"/>
                </a:solidFill>
                <a:latin typeface="Georgia"/>
                <a:cs typeface="Georgia"/>
              </a:rPr>
              <a:t>Our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advanced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algorithms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and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verification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tools,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combined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with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data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enrichment,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keep your</a:t>
            </a:r>
            <a:r>
              <a:rPr sz="1500" spc="-5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lists</a:t>
            </a:r>
            <a:r>
              <a:rPr sz="1500" spc="-5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clean</a:t>
            </a:r>
            <a:r>
              <a:rPr sz="1500" spc="-5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and</a:t>
            </a:r>
            <a:r>
              <a:rPr sz="1500" spc="-5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up-</a:t>
            </a:r>
            <a:r>
              <a:rPr sz="1500" spc="50" dirty="0">
                <a:solidFill>
                  <a:srgbClr val="E2E6E9"/>
                </a:solidFill>
                <a:latin typeface="Georgia"/>
                <a:cs typeface="Georgia"/>
              </a:rPr>
              <a:t>to-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date,</a:t>
            </a:r>
            <a:r>
              <a:rPr sz="1500" spc="-5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reducing</a:t>
            </a:r>
            <a:r>
              <a:rPr sz="1500" spc="-5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bounce</a:t>
            </a:r>
            <a:r>
              <a:rPr sz="1500" spc="-5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rates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and</a:t>
            </a:r>
            <a:r>
              <a:rPr sz="1500" spc="-5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improving deliverability.</a:t>
            </a:r>
            <a:endParaRPr sz="1500">
              <a:latin typeface="Georgia"/>
              <a:cs typeface="Georg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62086" y="5394071"/>
            <a:ext cx="4391025" cy="3727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250" spc="-40" dirty="0">
                <a:solidFill>
                  <a:srgbClr val="F5F0F0"/>
                </a:solidFill>
                <a:latin typeface="Georgia"/>
                <a:cs typeface="Georgia"/>
              </a:rPr>
              <a:t>Proactive</a:t>
            </a:r>
            <a:r>
              <a:rPr sz="2250" spc="-65" dirty="0">
                <a:solidFill>
                  <a:srgbClr val="F5F0F0"/>
                </a:solidFill>
                <a:latin typeface="Georgia"/>
                <a:cs typeface="Georgia"/>
              </a:rPr>
              <a:t> </a:t>
            </a:r>
            <a:r>
              <a:rPr sz="2250" spc="-55" dirty="0">
                <a:solidFill>
                  <a:srgbClr val="F5F0F0"/>
                </a:solidFill>
                <a:latin typeface="Georgia"/>
                <a:cs typeface="Georgia"/>
              </a:rPr>
              <a:t>Suppression</a:t>
            </a:r>
            <a:r>
              <a:rPr sz="2250" spc="-65" dirty="0">
                <a:solidFill>
                  <a:srgbClr val="F5F0F0"/>
                </a:solidFill>
                <a:latin typeface="Georgia"/>
                <a:cs typeface="Georgia"/>
              </a:rPr>
              <a:t> </a:t>
            </a:r>
            <a:r>
              <a:rPr sz="2250" spc="-35" dirty="0">
                <a:solidFill>
                  <a:srgbClr val="F5F0F0"/>
                </a:solidFill>
                <a:latin typeface="Georgia"/>
                <a:cs typeface="Georgia"/>
              </a:rPr>
              <a:t>Management</a:t>
            </a:r>
            <a:endParaRPr sz="2250">
              <a:latin typeface="Georgia"/>
              <a:cs typeface="Georg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62086" y="5998032"/>
            <a:ext cx="5641340" cy="15779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>
              <a:lnSpc>
                <a:spcPct val="135400"/>
              </a:lnSpc>
              <a:spcBef>
                <a:spcPts val="135"/>
              </a:spcBef>
            </a:pPr>
            <a:r>
              <a:rPr sz="1500" spc="-60" dirty="0">
                <a:solidFill>
                  <a:srgbClr val="E2E6E9"/>
                </a:solidFill>
                <a:latin typeface="Georgia"/>
                <a:cs typeface="Georgia"/>
              </a:rPr>
              <a:t>Our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team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proactively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manages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your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suppression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lists,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handling 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bounces,</a:t>
            </a:r>
            <a:r>
              <a:rPr sz="1500" spc="-5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50" dirty="0">
                <a:solidFill>
                  <a:srgbClr val="E2E6E9"/>
                </a:solidFill>
                <a:latin typeface="Georgia"/>
                <a:cs typeface="Georgia"/>
              </a:rPr>
              <a:t>unsubscribes,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and</a:t>
            </a:r>
            <a:r>
              <a:rPr sz="1500" spc="-1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spam</a:t>
            </a:r>
            <a:r>
              <a:rPr sz="1500" spc="-1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complaints</a:t>
            </a:r>
            <a:r>
              <a:rPr sz="1500" spc="-1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in</a:t>
            </a:r>
            <a:r>
              <a:rPr sz="1500" spc="-1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real-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time.</a:t>
            </a:r>
            <a:r>
              <a:rPr sz="1500" spc="-1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35" dirty="0">
                <a:solidFill>
                  <a:srgbClr val="E2E6E9"/>
                </a:solidFill>
                <a:latin typeface="Georgia"/>
                <a:cs typeface="Georgia"/>
              </a:rPr>
              <a:t>We</a:t>
            </a:r>
            <a:r>
              <a:rPr sz="1500" spc="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utilize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industry-leading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tools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and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best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practices,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along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with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data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enrichment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insights,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to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ensure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your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campaigns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avoid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reaching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blacklisted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or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blocked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recipients, protecting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your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sender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reputation.</a:t>
            </a:r>
            <a:endParaRPr sz="1500">
              <a:latin typeface="Georgia"/>
              <a:cs typeface="Georg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62086" y="7870570"/>
            <a:ext cx="2832100" cy="3727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250" spc="-60" dirty="0">
                <a:solidFill>
                  <a:srgbClr val="F5F0F0"/>
                </a:solidFill>
                <a:latin typeface="Georgia"/>
                <a:cs typeface="Georgia"/>
              </a:rPr>
              <a:t>Regulatory</a:t>
            </a:r>
            <a:r>
              <a:rPr sz="2250" spc="-55" dirty="0">
                <a:solidFill>
                  <a:srgbClr val="F5F0F0"/>
                </a:solidFill>
                <a:latin typeface="Georgia"/>
                <a:cs typeface="Georgia"/>
              </a:rPr>
              <a:t> Compliance</a:t>
            </a:r>
            <a:endParaRPr sz="2250">
              <a:latin typeface="Georgia"/>
              <a:cs typeface="Georg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62086" y="8493582"/>
            <a:ext cx="5750560" cy="155892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34400"/>
              </a:lnSpc>
              <a:spcBef>
                <a:spcPts val="75"/>
              </a:spcBef>
            </a:pP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Zion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Infotech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is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committed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to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helping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you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navigate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the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complex 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landscape</a:t>
            </a:r>
            <a:r>
              <a:rPr sz="1500" spc="-5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of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data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privacy</a:t>
            </a:r>
            <a:r>
              <a:rPr sz="1500" spc="-1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regulations.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35" dirty="0">
                <a:solidFill>
                  <a:srgbClr val="E2E6E9"/>
                </a:solidFill>
                <a:latin typeface="Georgia"/>
                <a:cs typeface="Georgia"/>
              </a:rPr>
              <a:t>We</a:t>
            </a:r>
            <a:r>
              <a:rPr sz="1500" spc="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leverage data</a:t>
            </a:r>
            <a:r>
              <a:rPr sz="1500" spc="-1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enrichment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to ensure</a:t>
            </a:r>
            <a:r>
              <a:rPr sz="1500" spc="-6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your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suppression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and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opt-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out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processes adhere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to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0" dirty="0">
                <a:solidFill>
                  <a:srgbClr val="E2E6E9"/>
                </a:solidFill>
                <a:latin typeface="Georgia"/>
                <a:cs typeface="Georgia"/>
              </a:rPr>
              <a:t>GDPR,</a:t>
            </a:r>
            <a:r>
              <a:rPr sz="1500" spc="1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CAN- </a:t>
            </a:r>
            <a:r>
              <a:rPr sz="1500" spc="-70" dirty="0">
                <a:solidFill>
                  <a:srgbClr val="E2E6E9"/>
                </a:solidFill>
                <a:latin typeface="Georgia"/>
                <a:cs typeface="Georgia"/>
              </a:rPr>
              <a:t>SPAM,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and</a:t>
            </a:r>
            <a:r>
              <a:rPr sz="1500" spc="-6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other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applicable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laws,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safeguarding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your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business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and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your customers'</a:t>
            </a:r>
            <a:r>
              <a:rPr sz="1500" spc="1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trust.</a:t>
            </a:r>
            <a:endParaRPr sz="1500">
              <a:latin typeface="Georgia"/>
              <a:cs typeface="Georgia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1430000" cy="7705727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-1"/>
            <a:ext cx="11430000" cy="7705725"/>
          </a:xfrm>
          <a:custGeom>
            <a:avLst/>
            <a:gdLst/>
            <a:ahLst/>
            <a:cxnLst/>
            <a:rect l="l" t="t" r="r" b="b"/>
            <a:pathLst>
              <a:path w="11430000" h="7705725">
                <a:moveTo>
                  <a:pt x="11430000" y="0"/>
                </a:moveTo>
                <a:lnTo>
                  <a:pt x="0" y="0"/>
                </a:lnTo>
                <a:lnTo>
                  <a:pt x="0" y="7705725"/>
                </a:lnTo>
                <a:lnTo>
                  <a:pt x="11430000" y="7705725"/>
                </a:lnTo>
                <a:lnTo>
                  <a:pt x="11430000" y="0"/>
                </a:lnTo>
                <a:close/>
              </a:path>
            </a:pathLst>
          </a:custGeom>
          <a:solidFill>
            <a:srgbClr val="09151A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143750" y="0"/>
            <a:ext cx="4286249" cy="7705722"/>
            <a:chOff x="7143750" y="0"/>
            <a:chExt cx="4286249" cy="7705722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43750" y="0"/>
              <a:ext cx="4286249" cy="770572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81875" y="2581275"/>
              <a:ext cx="3809999" cy="2543174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15" dirty="0"/>
              <a:t>Our</a:t>
            </a:r>
            <a:r>
              <a:rPr spc="5" dirty="0"/>
              <a:t> </a:t>
            </a:r>
            <a:r>
              <a:rPr spc="-100" dirty="0"/>
              <a:t>Vision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62086" y="1340307"/>
            <a:ext cx="5358765" cy="6540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37500"/>
              </a:lnSpc>
              <a:spcBef>
                <a:spcPts val="95"/>
              </a:spcBef>
            </a:pP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Zion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Infotech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is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dedicated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to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shaping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the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future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of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technology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and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empowering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businesses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to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achieve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their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full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potential.</a:t>
            </a:r>
            <a:endParaRPr sz="1500">
              <a:latin typeface="Georgia"/>
              <a:cs typeface="Georgi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76274" y="2304123"/>
            <a:ext cx="476250" cy="389255"/>
          </a:xfrm>
          <a:custGeom>
            <a:avLst/>
            <a:gdLst/>
            <a:ahLst/>
            <a:cxnLst/>
            <a:rect l="l" t="t" r="r" b="b"/>
            <a:pathLst>
              <a:path w="476250" h="389255">
                <a:moveTo>
                  <a:pt x="14312" y="0"/>
                </a:moveTo>
                <a:lnTo>
                  <a:pt x="6701" y="901"/>
                </a:lnTo>
                <a:lnTo>
                  <a:pt x="2560" y="6108"/>
                </a:lnTo>
                <a:lnTo>
                  <a:pt x="0" y="9378"/>
                </a:lnTo>
                <a:lnTo>
                  <a:pt x="0" y="19389"/>
                </a:lnTo>
                <a:lnTo>
                  <a:pt x="233385" y="203669"/>
                </a:lnTo>
                <a:lnTo>
                  <a:pt x="467742" y="388658"/>
                </a:lnTo>
                <a:lnTo>
                  <a:pt x="475277" y="387832"/>
                </a:lnTo>
                <a:lnTo>
                  <a:pt x="476249" y="386591"/>
                </a:lnTo>
                <a:lnTo>
                  <a:pt x="476249" y="364652"/>
                </a:lnTo>
                <a:lnTo>
                  <a:pt x="175602" y="127298"/>
                </a:lnTo>
                <a:lnTo>
                  <a:pt x="14312" y="0"/>
                </a:lnTo>
                <a:close/>
              </a:path>
              <a:path w="476250" h="389255">
                <a:moveTo>
                  <a:pt x="74641" y="250672"/>
                </a:moveTo>
                <a:lnTo>
                  <a:pt x="67036" y="251498"/>
                </a:lnTo>
                <a:lnTo>
                  <a:pt x="58752" y="261886"/>
                </a:lnTo>
                <a:lnTo>
                  <a:pt x="59580" y="269493"/>
                </a:lnTo>
                <a:lnTo>
                  <a:pt x="163374" y="352501"/>
                </a:lnTo>
                <a:lnTo>
                  <a:pt x="170978" y="351675"/>
                </a:lnTo>
                <a:lnTo>
                  <a:pt x="179263" y="341274"/>
                </a:lnTo>
                <a:lnTo>
                  <a:pt x="178434" y="333679"/>
                </a:lnTo>
                <a:lnTo>
                  <a:pt x="74641" y="250672"/>
                </a:lnTo>
                <a:close/>
              </a:path>
              <a:path w="476250" h="389255">
                <a:moveTo>
                  <a:pt x="62591" y="174751"/>
                </a:moveTo>
                <a:lnTo>
                  <a:pt x="54982" y="175577"/>
                </a:lnTo>
                <a:lnTo>
                  <a:pt x="46697" y="185966"/>
                </a:lnTo>
                <a:lnTo>
                  <a:pt x="47525" y="193573"/>
                </a:lnTo>
                <a:lnTo>
                  <a:pt x="246226" y="352501"/>
                </a:lnTo>
                <a:lnTo>
                  <a:pt x="253831" y="351675"/>
                </a:lnTo>
                <a:lnTo>
                  <a:pt x="262116" y="341274"/>
                </a:lnTo>
                <a:lnTo>
                  <a:pt x="261287" y="333679"/>
                </a:lnTo>
                <a:lnTo>
                  <a:pt x="86985" y="194246"/>
                </a:lnTo>
                <a:lnTo>
                  <a:pt x="62591" y="174751"/>
                </a:lnTo>
                <a:close/>
              </a:path>
              <a:path w="476250" h="389255">
                <a:moveTo>
                  <a:pt x="74641" y="120510"/>
                </a:moveTo>
                <a:lnTo>
                  <a:pt x="67036" y="121335"/>
                </a:lnTo>
                <a:lnTo>
                  <a:pt x="58752" y="131737"/>
                </a:lnTo>
                <a:lnTo>
                  <a:pt x="59580" y="139344"/>
                </a:lnTo>
                <a:lnTo>
                  <a:pt x="311001" y="340448"/>
                </a:lnTo>
                <a:lnTo>
                  <a:pt x="318606" y="339623"/>
                </a:lnTo>
                <a:lnTo>
                  <a:pt x="326891" y="329234"/>
                </a:lnTo>
                <a:lnTo>
                  <a:pt x="326062" y="321614"/>
                </a:lnTo>
                <a:lnTo>
                  <a:pt x="83151" y="127298"/>
                </a:lnTo>
                <a:lnTo>
                  <a:pt x="74641" y="120510"/>
                </a:lnTo>
                <a:close/>
              </a:path>
              <a:path w="476250" h="389255">
                <a:moveTo>
                  <a:pt x="333816" y="49707"/>
                </a:moveTo>
                <a:lnTo>
                  <a:pt x="241026" y="49707"/>
                </a:lnTo>
                <a:lnTo>
                  <a:pt x="278933" y="53945"/>
                </a:lnTo>
                <a:lnTo>
                  <a:pt x="313061" y="65527"/>
                </a:lnTo>
                <a:lnTo>
                  <a:pt x="369674" y="103949"/>
                </a:lnTo>
                <a:lnTo>
                  <a:pt x="410179" y="151398"/>
                </a:lnTo>
                <a:lnTo>
                  <a:pt x="433848" y="194322"/>
                </a:lnTo>
                <a:lnTo>
                  <a:pt x="427599" y="207815"/>
                </a:lnTo>
                <a:lnTo>
                  <a:pt x="419274" y="222932"/>
                </a:lnTo>
                <a:lnTo>
                  <a:pt x="408914" y="239092"/>
                </a:lnTo>
                <a:lnTo>
                  <a:pt x="396562" y="255714"/>
                </a:lnTo>
                <a:lnTo>
                  <a:pt x="415469" y="270636"/>
                </a:lnTo>
                <a:lnTo>
                  <a:pt x="428856" y="252598"/>
                </a:lnTo>
                <a:lnTo>
                  <a:pt x="440090" y="235024"/>
                </a:lnTo>
                <a:lnTo>
                  <a:pt x="449163" y="218496"/>
                </a:lnTo>
                <a:lnTo>
                  <a:pt x="456033" y="203669"/>
                </a:lnTo>
                <a:lnTo>
                  <a:pt x="458628" y="197637"/>
                </a:lnTo>
                <a:lnTo>
                  <a:pt x="458628" y="191007"/>
                </a:lnTo>
                <a:lnTo>
                  <a:pt x="430130" y="137898"/>
                </a:lnTo>
                <a:lnTo>
                  <a:pt x="386095" y="86321"/>
                </a:lnTo>
                <a:lnTo>
                  <a:pt x="357020" y="62916"/>
                </a:lnTo>
                <a:lnTo>
                  <a:pt x="333816" y="49707"/>
                </a:lnTo>
                <a:close/>
              </a:path>
              <a:path w="476250" h="389255">
                <a:moveTo>
                  <a:pt x="303183" y="122021"/>
                </a:moveTo>
                <a:lnTo>
                  <a:pt x="241026" y="122021"/>
                </a:lnTo>
                <a:lnTo>
                  <a:pt x="268189" y="127298"/>
                </a:lnTo>
                <a:lnTo>
                  <a:pt x="290663" y="141749"/>
                </a:lnTo>
                <a:lnTo>
                  <a:pt x="306359" y="163303"/>
                </a:lnTo>
                <a:lnTo>
                  <a:pt x="313184" y="189890"/>
                </a:lnTo>
                <a:lnTo>
                  <a:pt x="336461" y="208267"/>
                </a:lnTo>
                <a:lnTo>
                  <a:pt x="337066" y="203593"/>
                </a:lnTo>
                <a:lnTo>
                  <a:pt x="337437" y="199072"/>
                </a:lnTo>
                <a:lnTo>
                  <a:pt x="337437" y="194246"/>
                </a:lnTo>
                <a:lnTo>
                  <a:pt x="329861" y="156723"/>
                </a:lnTo>
                <a:lnTo>
                  <a:pt x="309201" y="126079"/>
                </a:lnTo>
                <a:lnTo>
                  <a:pt x="303183" y="122021"/>
                </a:lnTo>
                <a:close/>
              </a:path>
              <a:path w="476250" h="389255">
                <a:moveTo>
                  <a:pt x="241026" y="97840"/>
                </a:moveTo>
                <a:lnTo>
                  <a:pt x="231666" y="98297"/>
                </a:lnTo>
                <a:lnTo>
                  <a:pt x="222581" y="99631"/>
                </a:lnTo>
                <a:lnTo>
                  <a:pt x="213793" y="101784"/>
                </a:lnTo>
                <a:lnTo>
                  <a:pt x="205323" y="104698"/>
                </a:lnTo>
                <a:lnTo>
                  <a:pt x="228599" y="123075"/>
                </a:lnTo>
                <a:lnTo>
                  <a:pt x="232594" y="122402"/>
                </a:lnTo>
                <a:lnTo>
                  <a:pt x="236810" y="122021"/>
                </a:lnTo>
                <a:lnTo>
                  <a:pt x="303183" y="122021"/>
                </a:lnTo>
                <a:lnTo>
                  <a:pt x="278556" y="105417"/>
                </a:lnTo>
                <a:lnTo>
                  <a:pt x="241026" y="97840"/>
                </a:lnTo>
                <a:close/>
              </a:path>
              <a:path w="476250" h="389255">
                <a:moveTo>
                  <a:pt x="241026" y="25615"/>
                </a:moveTo>
                <a:lnTo>
                  <a:pt x="213012" y="27615"/>
                </a:lnTo>
                <a:lnTo>
                  <a:pt x="186841" y="33256"/>
                </a:lnTo>
                <a:lnTo>
                  <a:pt x="162549" y="42005"/>
                </a:lnTo>
                <a:lnTo>
                  <a:pt x="140171" y="53327"/>
                </a:lnTo>
                <a:lnTo>
                  <a:pt x="160735" y="69519"/>
                </a:lnTo>
                <a:lnTo>
                  <a:pt x="178978" y="61307"/>
                </a:lnTo>
                <a:lnTo>
                  <a:pt x="198451" y="55065"/>
                </a:lnTo>
                <a:lnTo>
                  <a:pt x="219138" y="51097"/>
                </a:lnTo>
                <a:lnTo>
                  <a:pt x="241026" y="49707"/>
                </a:lnTo>
                <a:lnTo>
                  <a:pt x="333816" y="49707"/>
                </a:lnTo>
                <a:lnTo>
                  <a:pt x="323080" y="43595"/>
                </a:lnTo>
                <a:lnTo>
                  <a:pt x="284380" y="30461"/>
                </a:lnTo>
                <a:lnTo>
                  <a:pt x="241026" y="25615"/>
                </a:lnTo>
                <a:close/>
              </a:path>
            </a:pathLst>
          </a:custGeom>
          <a:solidFill>
            <a:srgbClr val="5F9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62086" y="2899092"/>
            <a:ext cx="2737485" cy="13246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10" dirty="0">
                <a:solidFill>
                  <a:srgbClr val="E2E6E9"/>
                </a:solidFill>
                <a:latin typeface="Georgia"/>
                <a:cs typeface="Georgia"/>
              </a:rPr>
              <a:t>Innovation</a:t>
            </a:r>
            <a:endParaRPr sz="1900">
              <a:latin typeface="Georgia"/>
              <a:cs typeface="Georgia"/>
            </a:endParaRPr>
          </a:p>
          <a:p>
            <a:pPr marL="12700" marR="5080">
              <a:lnSpc>
                <a:spcPct val="135400"/>
              </a:lnSpc>
              <a:spcBef>
                <a:spcPts val="635"/>
              </a:spcBef>
            </a:pPr>
            <a:r>
              <a:rPr sz="1500" spc="-135" dirty="0">
                <a:solidFill>
                  <a:srgbClr val="E2E6E9"/>
                </a:solidFill>
                <a:latin typeface="Georgia"/>
                <a:cs typeface="Georgia"/>
              </a:rPr>
              <a:t>We</a:t>
            </a:r>
            <a:r>
              <a:rPr sz="1500" spc="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are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constantly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50" dirty="0">
                <a:solidFill>
                  <a:srgbClr val="E2E6E9"/>
                </a:solidFill>
                <a:latin typeface="Georgia"/>
                <a:cs typeface="Georgia"/>
              </a:rPr>
              <a:t>pushing</a:t>
            </a:r>
            <a:r>
              <a:rPr sz="1500" spc="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the 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boundaries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of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technology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to deliver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groundbreaking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solutions.</a:t>
            </a:r>
            <a:endParaRPr sz="1500">
              <a:latin typeface="Georgia"/>
              <a:cs typeface="Georgi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717054" y="2261051"/>
            <a:ext cx="476250" cy="473075"/>
          </a:xfrm>
          <a:custGeom>
            <a:avLst/>
            <a:gdLst/>
            <a:ahLst/>
            <a:cxnLst/>
            <a:rect l="l" t="t" r="r" b="b"/>
            <a:pathLst>
              <a:path w="476250" h="473075">
                <a:moveTo>
                  <a:pt x="374345" y="0"/>
                </a:moveTo>
                <a:lnTo>
                  <a:pt x="351675" y="4414"/>
                </a:lnTo>
                <a:lnTo>
                  <a:pt x="331743" y="17659"/>
                </a:lnTo>
                <a:lnTo>
                  <a:pt x="261042" y="88360"/>
                </a:lnTo>
                <a:lnTo>
                  <a:pt x="131476" y="123666"/>
                </a:lnTo>
                <a:lnTo>
                  <a:pt x="86917" y="157202"/>
                </a:lnTo>
                <a:lnTo>
                  <a:pt x="1365" y="433800"/>
                </a:lnTo>
                <a:lnTo>
                  <a:pt x="0" y="442586"/>
                </a:lnTo>
                <a:lnTo>
                  <a:pt x="1024" y="451265"/>
                </a:lnTo>
                <a:lnTo>
                  <a:pt x="4289" y="459378"/>
                </a:lnTo>
                <a:lnTo>
                  <a:pt x="9645" y="466464"/>
                </a:lnTo>
                <a:lnTo>
                  <a:pt x="16701" y="471866"/>
                </a:lnTo>
                <a:lnTo>
                  <a:pt x="18587" y="472624"/>
                </a:lnTo>
                <a:lnTo>
                  <a:pt x="49440" y="472624"/>
                </a:lnTo>
                <a:lnTo>
                  <a:pt x="164165" y="438232"/>
                </a:lnTo>
                <a:lnTo>
                  <a:pt x="59175" y="438232"/>
                </a:lnTo>
                <a:lnTo>
                  <a:pt x="80461" y="416947"/>
                </a:lnTo>
                <a:lnTo>
                  <a:pt x="37903" y="416947"/>
                </a:lnTo>
                <a:lnTo>
                  <a:pt x="108045" y="183356"/>
                </a:lnTo>
                <a:lnTo>
                  <a:pt x="139389" y="152761"/>
                </a:lnTo>
                <a:lnTo>
                  <a:pt x="264350" y="118694"/>
                </a:lnTo>
                <a:lnTo>
                  <a:pt x="306978" y="118675"/>
                </a:lnTo>
                <a:lnTo>
                  <a:pt x="290176" y="101873"/>
                </a:lnTo>
                <a:lnTo>
                  <a:pt x="353028" y="39020"/>
                </a:lnTo>
                <a:lnTo>
                  <a:pt x="362903" y="32398"/>
                </a:lnTo>
                <a:lnTo>
                  <a:pt x="374254" y="30191"/>
                </a:lnTo>
                <a:lnTo>
                  <a:pt x="429483" y="30191"/>
                </a:lnTo>
                <a:lnTo>
                  <a:pt x="416947" y="17659"/>
                </a:lnTo>
                <a:lnTo>
                  <a:pt x="397015" y="4414"/>
                </a:lnTo>
                <a:lnTo>
                  <a:pt x="374345" y="0"/>
                </a:lnTo>
                <a:close/>
              </a:path>
              <a:path w="476250" h="473075">
                <a:moveTo>
                  <a:pt x="306978" y="118675"/>
                </a:moveTo>
                <a:lnTo>
                  <a:pt x="264420" y="118675"/>
                </a:lnTo>
                <a:lnTo>
                  <a:pt x="357448" y="211791"/>
                </a:lnTo>
                <a:lnTo>
                  <a:pt x="323361" y="336823"/>
                </a:lnTo>
                <a:lnTo>
                  <a:pt x="292766" y="368179"/>
                </a:lnTo>
                <a:lnTo>
                  <a:pt x="59175" y="438232"/>
                </a:lnTo>
                <a:lnTo>
                  <a:pt x="164165" y="438232"/>
                </a:lnTo>
                <a:lnTo>
                  <a:pt x="301428" y="397084"/>
                </a:lnTo>
                <a:lnTo>
                  <a:pt x="339973" y="370216"/>
                </a:lnTo>
                <a:lnTo>
                  <a:pt x="387762" y="215093"/>
                </a:lnTo>
                <a:lnTo>
                  <a:pt x="416858" y="185997"/>
                </a:lnTo>
                <a:lnTo>
                  <a:pt x="374300" y="185997"/>
                </a:lnTo>
                <a:lnTo>
                  <a:pt x="306978" y="118675"/>
                </a:lnTo>
                <a:close/>
              </a:path>
              <a:path w="476250" h="473075">
                <a:moveTo>
                  <a:pt x="193529" y="222332"/>
                </a:moveTo>
                <a:lnTo>
                  <a:pt x="170091" y="227074"/>
                </a:lnTo>
                <a:lnTo>
                  <a:pt x="150934" y="239999"/>
                </a:lnTo>
                <a:lnTo>
                  <a:pt x="138009" y="259156"/>
                </a:lnTo>
                <a:lnTo>
                  <a:pt x="133267" y="282594"/>
                </a:lnTo>
                <a:lnTo>
                  <a:pt x="133836" y="290842"/>
                </a:lnTo>
                <a:lnTo>
                  <a:pt x="135482" y="298738"/>
                </a:lnTo>
                <a:lnTo>
                  <a:pt x="138116" y="306211"/>
                </a:lnTo>
                <a:lnTo>
                  <a:pt x="141649" y="313188"/>
                </a:lnTo>
                <a:lnTo>
                  <a:pt x="37903" y="416947"/>
                </a:lnTo>
                <a:lnTo>
                  <a:pt x="80461" y="416947"/>
                </a:lnTo>
                <a:lnTo>
                  <a:pt x="162934" y="334473"/>
                </a:lnTo>
                <a:lnTo>
                  <a:pt x="222347" y="334473"/>
                </a:lnTo>
                <a:lnTo>
                  <a:pt x="236123" y="325181"/>
                </a:lnTo>
                <a:lnTo>
                  <a:pt x="244534" y="312718"/>
                </a:lnTo>
                <a:lnTo>
                  <a:pt x="189528" y="312718"/>
                </a:lnTo>
                <a:lnTo>
                  <a:pt x="185693" y="311956"/>
                </a:lnTo>
                <a:lnTo>
                  <a:pt x="163404" y="286581"/>
                </a:lnTo>
                <a:lnTo>
                  <a:pt x="163404" y="278593"/>
                </a:lnTo>
                <a:lnTo>
                  <a:pt x="189528" y="252469"/>
                </a:lnTo>
                <a:lnTo>
                  <a:pt x="244536" y="252469"/>
                </a:lnTo>
                <a:lnTo>
                  <a:pt x="236123" y="239999"/>
                </a:lnTo>
                <a:lnTo>
                  <a:pt x="216966" y="227074"/>
                </a:lnTo>
                <a:lnTo>
                  <a:pt x="193529" y="222332"/>
                </a:lnTo>
                <a:close/>
              </a:path>
              <a:path w="476250" h="473075">
                <a:moveTo>
                  <a:pt x="222347" y="334473"/>
                </a:moveTo>
                <a:lnTo>
                  <a:pt x="162934" y="334473"/>
                </a:lnTo>
                <a:lnTo>
                  <a:pt x="169911" y="338042"/>
                </a:lnTo>
                <a:lnTo>
                  <a:pt x="177384" y="340667"/>
                </a:lnTo>
                <a:lnTo>
                  <a:pt x="185280" y="342288"/>
                </a:lnTo>
                <a:lnTo>
                  <a:pt x="193529" y="342842"/>
                </a:lnTo>
                <a:lnTo>
                  <a:pt x="216966" y="338102"/>
                </a:lnTo>
                <a:lnTo>
                  <a:pt x="222347" y="334473"/>
                </a:lnTo>
                <a:close/>
              </a:path>
              <a:path w="476250" h="473075">
                <a:moveTo>
                  <a:pt x="244536" y="252469"/>
                </a:moveTo>
                <a:lnTo>
                  <a:pt x="197529" y="252469"/>
                </a:lnTo>
                <a:lnTo>
                  <a:pt x="201365" y="253231"/>
                </a:lnTo>
                <a:lnTo>
                  <a:pt x="208743" y="256292"/>
                </a:lnTo>
                <a:lnTo>
                  <a:pt x="223653" y="278593"/>
                </a:lnTo>
                <a:lnTo>
                  <a:pt x="223653" y="286581"/>
                </a:lnTo>
                <a:lnTo>
                  <a:pt x="197529" y="312718"/>
                </a:lnTo>
                <a:lnTo>
                  <a:pt x="244534" y="312718"/>
                </a:lnTo>
                <a:lnTo>
                  <a:pt x="249048" y="306029"/>
                </a:lnTo>
                <a:lnTo>
                  <a:pt x="253790" y="282594"/>
                </a:lnTo>
                <a:lnTo>
                  <a:pt x="249048" y="259156"/>
                </a:lnTo>
                <a:lnTo>
                  <a:pt x="244536" y="252469"/>
                </a:lnTo>
                <a:close/>
              </a:path>
              <a:path w="476250" h="473075">
                <a:moveTo>
                  <a:pt x="429483" y="30191"/>
                </a:moveTo>
                <a:lnTo>
                  <a:pt x="374254" y="30191"/>
                </a:lnTo>
                <a:lnTo>
                  <a:pt x="385604" y="32398"/>
                </a:lnTo>
                <a:lnTo>
                  <a:pt x="395573" y="39020"/>
                </a:lnTo>
                <a:lnTo>
                  <a:pt x="437102" y="80549"/>
                </a:lnTo>
                <a:lnTo>
                  <a:pt x="443717" y="90524"/>
                </a:lnTo>
                <a:lnTo>
                  <a:pt x="445922" y="101873"/>
                </a:lnTo>
                <a:lnTo>
                  <a:pt x="443717" y="113221"/>
                </a:lnTo>
                <a:lnTo>
                  <a:pt x="437102" y="123196"/>
                </a:lnTo>
                <a:lnTo>
                  <a:pt x="374300" y="185997"/>
                </a:lnTo>
                <a:lnTo>
                  <a:pt x="416858" y="185997"/>
                </a:lnTo>
                <a:lnTo>
                  <a:pt x="458476" y="144379"/>
                </a:lnTo>
                <a:lnTo>
                  <a:pt x="471713" y="124448"/>
                </a:lnTo>
                <a:lnTo>
                  <a:pt x="476126" y="101777"/>
                </a:lnTo>
                <a:lnTo>
                  <a:pt x="471713" y="79107"/>
                </a:lnTo>
                <a:lnTo>
                  <a:pt x="458476" y="59175"/>
                </a:lnTo>
                <a:lnTo>
                  <a:pt x="429483" y="30191"/>
                </a:lnTo>
                <a:close/>
              </a:path>
              <a:path w="476250" h="473075">
                <a:moveTo>
                  <a:pt x="264420" y="118675"/>
                </a:moveTo>
                <a:close/>
              </a:path>
            </a:pathLst>
          </a:custGeom>
          <a:solidFill>
            <a:srgbClr val="5F9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703688" y="2899092"/>
            <a:ext cx="2746375" cy="13246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10" dirty="0">
                <a:solidFill>
                  <a:srgbClr val="E2E6E9"/>
                </a:solidFill>
                <a:latin typeface="Georgia"/>
                <a:cs typeface="Georgia"/>
              </a:rPr>
              <a:t>Leadership</a:t>
            </a:r>
            <a:endParaRPr sz="1900">
              <a:latin typeface="Georgia"/>
              <a:cs typeface="Georgia"/>
            </a:endParaRPr>
          </a:p>
          <a:p>
            <a:pPr marL="12700" marR="5080" algn="just">
              <a:lnSpc>
                <a:spcPct val="135400"/>
              </a:lnSpc>
              <a:spcBef>
                <a:spcPts val="635"/>
              </a:spcBef>
            </a:pPr>
            <a:r>
              <a:rPr sz="1500" spc="-135" dirty="0">
                <a:solidFill>
                  <a:srgbClr val="E2E6E9"/>
                </a:solidFill>
                <a:latin typeface="Georgia"/>
                <a:cs typeface="Georgia"/>
              </a:rPr>
              <a:t>We</a:t>
            </a:r>
            <a:r>
              <a:rPr sz="1500" spc="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strive</a:t>
            </a:r>
            <a:r>
              <a:rPr sz="1500" spc="-7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to</a:t>
            </a:r>
            <a:r>
              <a:rPr sz="1500" spc="-6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be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at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the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forefront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of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the</a:t>
            </a:r>
            <a:r>
              <a:rPr sz="1500" spc="-6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industry,</a:t>
            </a:r>
            <a:r>
              <a:rPr sz="1500" spc="-5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setting</a:t>
            </a:r>
            <a:r>
              <a:rPr sz="1500" spc="-5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the</a:t>
            </a:r>
            <a:r>
              <a:rPr sz="1500" spc="-5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standard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for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 excellence.</a:t>
            </a:r>
            <a:endParaRPr sz="1500">
              <a:latin typeface="Georgia"/>
              <a:cs typeface="Georgi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36530" y="4848225"/>
            <a:ext cx="361950" cy="482600"/>
          </a:xfrm>
          <a:custGeom>
            <a:avLst/>
            <a:gdLst/>
            <a:ahLst/>
            <a:cxnLst/>
            <a:rect l="l" t="t" r="r" b="b"/>
            <a:pathLst>
              <a:path w="361950" h="482600">
                <a:moveTo>
                  <a:pt x="207228" y="0"/>
                </a:moveTo>
                <a:lnTo>
                  <a:pt x="60256" y="0"/>
                </a:lnTo>
                <a:lnTo>
                  <a:pt x="36821" y="4742"/>
                </a:lnTo>
                <a:lnTo>
                  <a:pt x="17665" y="17667"/>
                </a:lnTo>
                <a:lnTo>
                  <a:pt x="4741" y="36824"/>
                </a:lnTo>
                <a:lnTo>
                  <a:pt x="0" y="60261"/>
                </a:lnTo>
                <a:lnTo>
                  <a:pt x="0" y="421792"/>
                </a:lnTo>
                <a:lnTo>
                  <a:pt x="4741" y="445235"/>
                </a:lnTo>
                <a:lnTo>
                  <a:pt x="17665" y="464391"/>
                </a:lnTo>
                <a:lnTo>
                  <a:pt x="36821" y="477313"/>
                </a:lnTo>
                <a:lnTo>
                  <a:pt x="60256" y="482053"/>
                </a:lnTo>
                <a:lnTo>
                  <a:pt x="301283" y="482053"/>
                </a:lnTo>
                <a:lnTo>
                  <a:pt x="324721" y="477313"/>
                </a:lnTo>
                <a:lnTo>
                  <a:pt x="343877" y="464391"/>
                </a:lnTo>
                <a:lnTo>
                  <a:pt x="352285" y="451929"/>
                </a:lnTo>
                <a:lnTo>
                  <a:pt x="60256" y="451929"/>
                </a:lnTo>
                <a:lnTo>
                  <a:pt x="48518" y="449563"/>
                </a:lnTo>
                <a:lnTo>
                  <a:pt x="38943" y="443109"/>
                </a:lnTo>
                <a:lnTo>
                  <a:pt x="32492" y="433530"/>
                </a:lnTo>
                <a:lnTo>
                  <a:pt x="30128" y="421792"/>
                </a:lnTo>
                <a:lnTo>
                  <a:pt x="30128" y="60261"/>
                </a:lnTo>
                <a:lnTo>
                  <a:pt x="32492" y="48517"/>
                </a:lnTo>
                <a:lnTo>
                  <a:pt x="38943" y="38939"/>
                </a:lnTo>
                <a:lnTo>
                  <a:pt x="48518" y="32488"/>
                </a:lnTo>
                <a:lnTo>
                  <a:pt x="60256" y="30124"/>
                </a:lnTo>
                <a:lnTo>
                  <a:pt x="256014" y="30124"/>
                </a:lnTo>
                <a:lnTo>
                  <a:pt x="239147" y="13271"/>
                </a:lnTo>
                <a:lnTo>
                  <a:pt x="232266" y="7624"/>
                </a:lnTo>
                <a:lnTo>
                  <a:pt x="224493" y="3459"/>
                </a:lnTo>
                <a:lnTo>
                  <a:pt x="216068" y="882"/>
                </a:lnTo>
                <a:lnTo>
                  <a:pt x="207228" y="0"/>
                </a:lnTo>
                <a:close/>
              </a:path>
              <a:path w="361950" h="482600">
                <a:moveTo>
                  <a:pt x="256014" y="30124"/>
                </a:moveTo>
                <a:lnTo>
                  <a:pt x="180771" y="30124"/>
                </a:lnTo>
                <a:lnTo>
                  <a:pt x="180771" y="135572"/>
                </a:lnTo>
                <a:lnTo>
                  <a:pt x="184324" y="153162"/>
                </a:lnTo>
                <a:lnTo>
                  <a:pt x="194011" y="167530"/>
                </a:lnTo>
                <a:lnTo>
                  <a:pt x="208377" y="177218"/>
                </a:lnTo>
                <a:lnTo>
                  <a:pt x="225966" y="180771"/>
                </a:lnTo>
                <a:lnTo>
                  <a:pt x="331415" y="180771"/>
                </a:lnTo>
                <a:lnTo>
                  <a:pt x="331415" y="421792"/>
                </a:lnTo>
                <a:lnTo>
                  <a:pt x="329051" y="433530"/>
                </a:lnTo>
                <a:lnTo>
                  <a:pt x="322600" y="443109"/>
                </a:lnTo>
                <a:lnTo>
                  <a:pt x="313023" y="449563"/>
                </a:lnTo>
                <a:lnTo>
                  <a:pt x="301283" y="451929"/>
                </a:lnTo>
                <a:lnTo>
                  <a:pt x="352285" y="451929"/>
                </a:lnTo>
                <a:lnTo>
                  <a:pt x="356802" y="445235"/>
                </a:lnTo>
                <a:lnTo>
                  <a:pt x="361543" y="421792"/>
                </a:lnTo>
                <a:lnTo>
                  <a:pt x="361438" y="153162"/>
                </a:lnTo>
                <a:lnTo>
                  <a:pt x="361187" y="150647"/>
                </a:lnTo>
                <a:lnTo>
                  <a:pt x="217681" y="150647"/>
                </a:lnTo>
                <a:lnTo>
                  <a:pt x="210900" y="143865"/>
                </a:lnTo>
                <a:lnTo>
                  <a:pt x="210900" y="30594"/>
                </a:lnTo>
                <a:lnTo>
                  <a:pt x="256484" y="30594"/>
                </a:lnTo>
                <a:lnTo>
                  <a:pt x="256014" y="30124"/>
                </a:lnTo>
                <a:close/>
              </a:path>
              <a:path w="361950" h="482600">
                <a:moveTo>
                  <a:pt x="256484" y="30594"/>
                </a:moveTo>
                <a:lnTo>
                  <a:pt x="210900" y="30594"/>
                </a:lnTo>
                <a:lnTo>
                  <a:pt x="213539" y="31254"/>
                </a:lnTo>
                <a:lnTo>
                  <a:pt x="215891" y="32575"/>
                </a:lnTo>
                <a:lnTo>
                  <a:pt x="326990" y="143675"/>
                </a:lnTo>
                <a:lnTo>
                  <a:pt x="328965" y="145554"/>
                </a:lnTo>
                <a:lnTo>
                  <a:pt x="330285" y="148005"/>
                </a:lnTo>
                <a:lnTo>
                  <a:pt x="330944" y="150647"/>
                </a:lnTo>
                <a:lnTo>
                  <a:pt x="361187" y="150647"/>
                </a:lnTo>
                <a:lnTo>
                  <a:pt x="360660" y="145378"/>
                </a:lnTo>
                <a:lnTo>
                  <a:pt x="358083" y="136953"/>
                </a:lnTo>
                <a:lnTo>
                  <a:pt x="353917" y="129180"/>
                </a:lnTo>
                <a:lnTo>
                  <a:pt x="348268" y="122301"/>
                </a:lnTo>
                <a:lnTo>
                  <a:pt x="256484" y="30594"/>
                </a:lnTo>
                <a:close/>
              </a:path>
            </a:pathLst>
          </a:custGeom>
          <a:solidFill>
            <a:srgbClr val="5F9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662086" y="5489892"/>
            <a:ext cx="2769870" cy="13341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10" dirty="0">
                <a:solidFill>
                  <a:srgbClr val="E2E6E9"/>
                </a:solidFill>
                <a:latin typeface="Georgia"/>
                <a:cs typeface="Georgia"/>
              </a:rPr>
              <a:t>Collaboration</a:t>
            </a:r>
            <a:endParaRPr sz="1900">
              <a:latin typeface="Georgia"/>
              <a:cs typeface="Georgia"/>
            </a:endParaRPr>
          </a:p>
          <a:p>
            <a:pPr marL="12700" marR="5080">
              <a:lnSpc>
                <a:spcPct val="135400"/>
              </a:lnSpc>
              <a:spcBef>
                <a:spcPts val="710"/>
              </a:spcBef>
            </a:pPr>
            <a:r>
              <a:rPr sz="1500" spc="-135" dirty="0">
                <a:solidFill>
                  <a:srgbClr val="E2E6E9"/>
                </a:solidFill>
                <a:latin typeface="Georgia"/>
                <a:cs typeface="Georgia"/>
              </a:rPr>
              <a:t>We</a:t>
            </a:r>
            <a:r>
              <a:rPr sz="1500" spc="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value</a:t>
            </a:r>
            <a:r>
              <a:rPr sz="1500" spc="-5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teamwork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and</a:t>
            </a:r>
            <a:r>
              <a:rPr sz="1500" spc="-1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believe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that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working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together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leads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to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the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best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outcomes.</a:t>
            </a:r>
            <a:endParaRPr sz="1500">
              <a:latin typeface="Georgia"/>
              <a:cs typeface="Georgi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714750" y="4848225"/>
            <a:ext cx="483870" cy="483870"/>
          </a:xfrm>
          <a:custGeom>
            <a:avLst/>
            <a:gdLst/>
            <a:ahLst/>
            <a:cxnLst/>
            <a:rect l="l" t="t" r="r" b="b"/>
            <a:pathLst>
              <a:path w="483870" h="483870">
                <a:moveTo>
                  <a:pt x="365936" y="344589"/>
                </a:moveTo>
                <a:lnTo>
                  <a:pt x="323215" y="344589"/>
                </a:lnTo>
                <a:lnTo>
                  <a:pt x="462191" y="483463"/>
                </a:lnTo>
                <a:lnTo>
                  <a:pt x="471792" y="483463"/>
                </a:lnTo>
                <a:lnTo>
                  <a:pt x="483463" y="471792"/>
                </a:lnTo>
                <a:lnTo>
                  <a:pt x="483463" y="462191"/>
                </a:lnTo>
                <a:lnTo>
                  <a:pt x="365936" y="344589"/>
                </a:lnTo>
                <a:close/>
              </a:path>
              <a:path w="483870" h="483870">
                <a:moveTo>
                  <a:pt x="195834" y="0"/>
                </a:moveTo>
                <a:lnTo>
                  <a:pt x="150923" y="5170"/>
                </a:lnTo>
                <a:lnTo>
                  <a:pt x="109701" y="19900"/>
                </a:lnTo>
                <a:lnTo>
                  <a:pt x="73340" y="43015"/>
                </a:lnTo>
                <a:lnTo>
                  <a:pt x="43015" y="73340"/>
                </a:lnTo>
                <a:lnTo>
                  <a:pt x="19900" y="109701"/>
                </a:lnTo>
                <a:lnTo>
                  <a:pt x="5170" y="150923"/>
                </a:lnTo>
                <a:lnTo>
                  <a:pt x="0" y="195834"/>
                </a:lnTo>
                <a:lnTo>
                  <a:pt x="5170" y="240744"/>
                </a:lnTo>
                <a:lnTo>
                  <a:pt x="19900" y="281966"/>
                </a:lnTo>
                <a:lnTo>
                  <a:pt x="43015" y="318327"/>
                </a:lnTo>
                <a:lnTo>
                  <a:pt x="73340" y="348652"/>
                </a:lnTo>
                <a:lnTo>
                  <a:pt x="109701" y="371767"/>
                </a:lnTo>
                <a:lnTo>
                  <a:pt x="150923" y="386497"/>
                </a:lnTo>
                <a:lnTo>
                  <a:pt x="195834" y="391668"/>
                </a:lnTo>
                <a:lnTo>
                  <a:pt x="231467" y="388442"/>
                </a:lnTo>
                <a:lnTo>
                  <a:pt x="264963" y="379144"/>
                </a:lnTo>
                <a:lnTo>
                  <a:pt x="295739" y="364337"/>
                </a:lnTo>
                <a:lnTo>
                  <a:pt x="299626" y="361543"/>
                </a:lnTo>
                <a:lnTo>
                  <a:pt x="195834" y="361543"/>
                </a:lnTo>
                <a:lnTo>
                  <a:pt x="187692" y="361343"/>
                </a:lnTo>
                <a:lnTo>
                  <a:pt x="147729" y="354409"/>
                </a:lnTo>
                <a:lnTo>
                  <a:pt x="110655" y="337973"/>
                </a:lnTo>
                <a:lnTo>
                  <a:pt x="78663" y="313004"/>
                </a:lnTo>
                <a:lnTo>
                  <a:pt x="53694" y="281013"/>
                </a:lnTo>
                <a:lnTo>
                  <a:pt x="37263" y="243938"/>
                </a:lnTo>
                <a:lnTo>
                  <a:pt x="30324" y="203975"/>
                </a:lnTo>
                <a:lnTo>
                  <a:pt x="30124" y="195834"/>
                </a:lnTo>
                <a:lnTo>
                  <a:pt x="30324" y="187692"/>
                </a:lnTo>
                <a:lnTo>
                  <a:pt x="37263" y="147732"/>
                </a:lnTo>
                <a:lnTo>
                  <a:pt x="53694" y="110648"/>
                </a:lnTo>
                <a:lnTo>
                  <a:pt x="78663" y="78663"/>
                </a:lnTo>
                <a:lnTo>
                  <a:pt x="110655" y="53694"/>
                </a:lnTo>
                <a:lnTo>
                  <a:pt x="147729" y="37261"/>
                </a:lnTo>
                <a:lnTo>
                  <a:pt x="187692" y="30324"/>
                </a:lnTo>
                <a:lnTo>
                  <a:pt x="195834" y="30124"/>
                </a:lnTo>
                <a:lnTo>
                  <a:pt x="298049" y="30124"/>
                </a:lnTo>
                <a:lnTo>
                  <a:pt x="281966" y="19900"/>
                </a:lnTo>
                <a:lnTo>
                  <a:pt x="240744" y="5170"/>
                </a:lnTo>
                <a:lnTo>
                  <a:pt x="195834" y="0"/>
                </a:lnTo>
                <a:close/>
              </a:path>
              <a:path w="483870" h="483870">
                <a:moveTo>
                  <a:pt x="298049" y="30124"/>
                </a:moveTo>
                <a:lnTo>
                  <a:pt x="195834" y="30124"/>
                </a:lnTo>
                <a:lnTo>
                  <a:pt x="203975" y="30324"/>
                </a:lnTo>
                <a:lnTo>
                  <a:pt x="212077" y="30922"/>
                </a:lnTo>
                <a:lnTo>
                  <a:pt x="251646" y="39809"/>
                </a:lnTo>
                <a:lnTo>
                  <a:pt x="287896" y="58051"/>
                </a:lnTo>
                <a:lnTo>
                  <a:pt x="318621" y="84562"/>
                </a:lnTo>
                <a:lnTo>
                  <a:pt x="341979" y="117716"/>
                </a:lnTo>
                <a:lnTo>
                  <a:pt x="356572" y="155557"/>
                </a:lnTo>
                <a:lnTo>
                  <a:pt x="361543" y="195834"/>
                </a:lnTo>
                <a:lnTo>
                  <a:pt x="361343" y="203975"/>
                </a:lnTo>
                <a:lnTo>
                  <a:pt x="354406" y="243938"/>
                </a:lnTo>
                <a:lnTo>
                  <a:pt x="337973" y="281013"/>
                </a:lnTo>
                <a:lnTo>
                  <a:pt x="313004" y="313004"/>
                </a:lnTo>
                <a:lnTo>
                  <a:pt x="281019" y="337973"/>
                </a:lnTo>
                <a:lnTo>
                  <a:pt x="243935" y="354409"/>
                </a:lnTo>
                <a:lnTo>
                  <a:pt x="203975" y="361343"/>
                </a:lnTo>
                <a:lnTo>
                  <a:pt x="195834" y="361543"/>
                </a:lnTo>
                <a:lnTo>
                  <a:pt x="299626" y="361543"/>
                </a:lnTo>
                <a:lnTo>
                  <a:pt x="323215" y="344589"/>
                </a:lnTo>
                <a:lnTo>
                  <a:pt x="365936" y="344589"/>
                </a:lnTo>
                <a:lnTo>
                  <a:pt x="344589" y="323227"/>
                </a:lnTo>
                <a:lnTo>
                  <a:pt x="364337" y="295744"/>
                </a:lnTo>
                <a:lnTo>
                  <a:pt x="379144" y="264964"/>
                </a:lnTo>
                <a:lnTo>
                  <a:pt x="388442" y="231468"/>
                </a:lnTo>
                <a:lnTo>
                  <a:pt x="391668" y="195834"/>
                </a:lnTo>
                <a:lnTo>
                  <a:pt x="386497" y="150923"/>
                </a:lnTo>
                <a:lnTo>
                  <a:pt x="371767" y="109701"/>
                </a:lnTo>
                <a:lnTo>
                  <a:pt x="348652" y="73340"/>
                </a:lnTo>
                <a:lnTo>
                  <a:pt x="318327" y="43015"/>
                </a:lnTo>
                <a:lnTo>
                  <a:pt x="298049" y="30124"/>
                </a:lnTo>
                <a:close/>
              </a:path>
            </a:pathLst>
          </a:custGeom>
          <a:solidFill>
            <a:srgbClr val="5F9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3703688" y="5489892"/>
            <a:ext cx="2722245" cy="16389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10" dirty="0">
                <a:solidFill>
                  <a:srgbClr val="E2E6E9"/>
                </a:solidFill>
                <a:latin typeface="Georgia"/>
                <a:cs typeface="Georgia"/>
              </a:rPr>
              <a:t>Sustainability</a:t>
            </a:r>
            <a:endParaRPr sz="1900">
              <a:latin typeface="Georgia"/>
              <a:cs typeface="Georgia"/>
            </a:endParaRPr>
          </a:p>
          <a:p>
            <a:pPr marL="12700" marR="5080">
              <a:lnSpc>
                <a:spcPct val="134700"/>
              </a:lnSpc>
              <a:spcBef>
                <a:spcPts val="720"/>
              </a:spcBef>
            </a:pPr>
            <a:r>
              <a:rPr sz="1500" spc="-135" dirty="0">
                <a:solidFill>
                  <a:srgbClr val="E2E6E9"/>
                </a:solidFill>
                <a:latin typeface="Georgia"/>
                <a:cs typeface="Georgia"/>
              </a:rPr>
              <a:t>We</a:t>
            </a:r>
            <a:r>
              <a:rPr sz="1500" spc="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are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committed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 to</a:t>
            </a:r>
            <a:r>
              <a:rPr sz="1500" spc="-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responsible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and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sustainable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practices,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ensuring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a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positive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impact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on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the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environment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and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society.</a:t>
            </a:r>
            <a:endParaRPr sz="1500">
              <a:latin typeface="Georgia"/>
              <a:cs typeface="Georgia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430000" cy="102870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1119823"/>
            <a:ext cx="11430000" cy="10267950"/>
          </a:xfrm>
          <a:custGeom>
            <a:avLst/>
            <a:gdLst/>
            <a:ahLst/>
            <a:cxnLst/>
            <a:rect l="l" t="t" r="r" b="b"/>
            <a:pathLst>
              <a:path w="11430000" h="10267950">
                <a:moveTo>
                  <a:pt x="11430000" y="0"/>
                </a:moveTo>
                <a:lnTo>
                  <a:pt x="0" y="0"/>
                </a:lnTo>
                <a:lnTo>
                  <a:pt x="0" y="10267950"/>
                </a:lnTo>
                <a:lnTo>
                  <a:pt x="11430000" y="10267950"/>
                </a:lnTo>
                <a:lnTo>
                  <a:pt x="11430000" y="0"/>
                </a:lnTo>
                <a:close/>
              </a:path>
            </a:pathLst>
          </a:custGeom>
          <a:solidFill>
            <a:srgbClr val="09151A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0" y="9524"/>
            <a:ext cx="4286250" cy="10277475"/>
            <a:chOff x="0" y="9524"/>
            <a:chExt cx="4286250" cy="1027747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9524"/>
              <a:ext cx="4286250" cy="1027747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8125" y="3971924"/>
              <a:ext cx="3809999" cy="2352674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298950">
              <a:lnSpc>
                <a:spcPct val="100000"/>
              </a:lnSpc>
              <a:spcBef>
                <a:spcPts val="95"/>
              </a:spcBef>
            </a:pPr>
            <a:r>
              <a:rPr spc="-215" dirty="0"/>
              <a:t>Our</a:t>
            </a:r>
            <a:r>
              <a:rPr spc="-15" dirty="0"/>
              <a:t> </a:t>
            </a:r>
            <a:r>
              <a:rPr spc="-60" dirty="0"/>
              <a:t>Mission</a:t>
            </a:r>
            <a:r>
              <a:rPr spc="-160" dirty="0"/>
              <a:t> </a:t>
            </a:r>
            <a:r>
              <a:rPr spc="-105" dirty="0"/>
              <a:t>and</a:t>
            </a:r>
            <a:r>
              <a:rPr spc="-90" dirty="0"/>
              <a:t> </a:t>
            </a:r>
            <a:r>
              <a:rPr spc="-70" dirty="0"/>
              <a:t>Services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948339" y="1359357"/>
            <a:ext cx="523684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95"/>
              </a:spcBef>
            </a:pP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Zion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Infotech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is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committed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to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providing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high-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quality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technology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solutions</a:t>
            </a:r>
            <a:r>
              <a:rPr sz="1500" spc="-5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that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meet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the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50" dirty="0">
                <a:solidFill>
                  <a:srgbClr val="E2E6E9"/>
                </a:solidFill>
                <a:latin typeface="Georgia"/>
                <a:cs typeface="Georgia"/>
              </a:rPr>
              <a:t>unique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needs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of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our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clients.</a:t>
            </a:r>
            <a:endParaRPr sz="1500">
              <a:latin typeface="Georgia"/>
              <a:cs typeface="Georgia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031359" y="2257424"/>
            <a:ext cx="1085850" cy="7496175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5170906" y="2479420"/>
            <a:ext cx="158750" cy="3727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250" spc="25" dirty="0">
                <a:solidFill>
                  <a:srgbClr val="E2E6E9"/>
                </a:solidFill>
                <a:latin typeface="Georgia"/>
                <a:cs typeface="Georgia"/>
              </a:rPr>
              <a:t>1</a:t>
            </a:r>
            <a:endParaRPr sz="225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98057" y="2422842"/>
            <a:ext cx="4397375" cy="13246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45" dirty="0">
                <a:solidFill>
                  <a:srgbClr val="E2E6E9"/>
                </a:solidFill>
                <a:latin typeface="Georgia"/>
                <a:cs typeface="Georgia"/>
              </a:rPr>
              <a:t>Strategy</a:t>
            </a:r>
            <a:r>
              <a:rPr sz="19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900" spc="-10" dirty="0">
                <a:solidFill>
                  <a:srgbClr val="E2E6E9"/>
                </a:solidFill>
                <a:latin typeface="Georgia"/>
                <a:cs typeface="Georgia"/>
              </a:rPr>
              <a:t>Consulting</a:t>
            </a:r>
            <a:endParaRPr sz="1900">
              <a:latin typeface="Georgia"/>
              <a:cs typeface="Georgia"/>
            </a:endParaRPr>
          </a:p>
          <a:p>
            <a:pPr marL="12700" marR="5080">
              <a:lnSpc>
                <a:spcPct val="135400"/>
              </a:lnSpc>
              <a:spcBef>
                <a:spcPts val="635"/>
              </a:spcBef>
            </a:pPr>
            <a:r>
              <a:rPr sz="1500" spc="-135" dirty="0">
                <a:solidFill>
                  <a:srgbClr val="E2E6E9"/>
                </a:solidFill>
                <a:latin typeface="Georgia"/>
                <a:cs typeface="Georgia"/>
              </a:rPr>
              <a:t>We</a:t>
            </a:r>
            <a:r>
              <a:rPr sz="1500" spc="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help</a:t>
            </a:r>
            <a:r>
              <a:rPr sz="1500" spc="-6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clients</a:t>
            </a:r>
            <a:r>
              <a:rPr sz="1500" spc="-6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define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their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technology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strategy,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identify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key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opportunities,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and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develop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a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roadmap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for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success.</a:t>
            </a:r>
            <a:endParaRPr sz="1500">
              <a:latin typeface="Georgia"/>
              <a:cs typeface="Georg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156174" y="4393946"/>
            <a:ext cx="187960" cy="3727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250" spc="-50" dirty="0">
                <a:solidFill>
                  <a:srgbClr val="E2E6E9"/>
                </a:solidFill>
                <a:latin typeface="Georgia"/>
                <a:cs typeface="Georgia"/>
              </a:rPr>
              <a:t>2</a:t>
            </a:r>
            <a:endParaRPr sz="2250">
              <a:latin typeface="Georgia"/>
              <a:cs typeface="Georg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298058" y="4337367"/>
            <a:ext cx="3978910" cy="13341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60" dirty="0">
                <a:solidFill>
                  <a:srgbClr val="E2E6E9"/>
                </a:solidFill>
                <a:latin typeface="Georgia"/>
                <a:cs typeface="Georgia"/>
              </a:rPr>
              <a:t>Solution</a:t>
            </a:r>
            <a:r>
              <a:rPr sz="19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900" spc="-60" dirty="0">
                <a:solidFill>
                  <a:srgbClr val="E2E6E9"/>
                </a:solidFill>
                <a:latin typeface="Georgia"/>
                <a:cs typeface="Georgia"/>
              </a:rPr>
              <a:t>Design</a:t>
            </a:r>
            <a:r>
              <a:rPr sz="19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900" spc="-50" dirty="0">
                <a:solidFill>
                  <a:srgbClr val="E2E6E9"/>
                </a:solidFill>
                <a:latin typeface="Georgia"/>
                <a:cs typeface="Georgia"/>
              </a:rPr>
              <a:t>and</a:t>
            </a:r>
            <a:r>
              <a:rPr sz="19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900" spc="-10" dirty="0">
                <a:solidFill>
                  <a:srgbClr val="E2E6E9"/>
                </a:solidFill>
                <a:latin typeface="Georgia"/>
                <a:cs typeface="Georgia"/>
              </a:rPr>
              <a:t>Development</a:t>
            </a:r>
            <a:endParaRPr sz="1900">
              <a:latin typeface="Georgia"/>
              <a:cs typeface="Georgia"/>
            </a:endParaRPr>
          </a:p>
          <a:p>
            <a:pPr marL="12700" marR="5080">
              <a:lnSpc>
                <a:spcPct val="135400"/>
              </a:lnSpc>
              <a:spcBef>
                <a:spcPts val="710"/>
              </a:spcBef>
            </a:pP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Zion</a:t>
            </a:r>
            <a:r>
              <a:rPr sz="1500" spc="-5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Infotech</a:t>
            </a:r>
            <a:r>
              <a:rPr sz="1500" spc="-5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designs,</a:t>
            </a:r>
            <a:r>
              <a:rPr sz="1500" spc="-5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develops,</a:t>
            </a:r>
            <a:r>
              <a:rPr sz="1500" spc="-5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and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implements 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customized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solutions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to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meet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specific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business requirements.</a:t>
            </a:r>
            <a:endParaRPr sz="1500">
              <a:latin typeface="Georgia"/>
              <a:cs typeface="Georg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156923" y="6317996"/>
            <a:ext cx="186690" cy="3727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250" spc="-50" dirty="0">
                <a:solidFill>
                  <a:srgbClr val="E2E6E9"/>
                </a:solidFill>
                <a:latin typeface="Georgia"/>
                <a:cs typeface="Georgia"/>
              </a:rPr>
              <a:t>3</a:t>
            </a:r>
            <a:endParaRPr sz="2250">
              <a:latin typeface="Georgia"/>
              <a:cs typeface="Georg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298063" y="6261417"/>
            <a:ext cx="4269105" cy="13246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45" dirty="0">
                <a:solidFill>
                  <a:srgbClr val="E2E6E9"/>
                </a:solidFill>
                <a:latin typeface="Georgia"/>
                <a:cs typeface="Georgia"/>
              </a:rPr>
              <a:t>Project</a:t>
            </a:r>
            <a:r>
              <a:rPr sz="1900" spc="-5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900" spc="-50" dirty="0">
                <a:solidFill>
                  <a:srgbClr val="E2E6E9"/>
                </a:solidFill>
                <a:latin typeface="Georgia"/>
                <a:cs typeface="Georgia"/>
              </a:rPr>
              <a:t>Management</a:t>
            </a:r>
            <a:r>
              <a:rPr sz="1900" spc="-5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900" spc="-50" dirty="0">
                <a:solidFill>
                  <a:srgbClr val="E2E6E9"/>
                </a:solidFill>
                <a:latin typeface="Georgia"/>
                <a:cs typeface="Georgia"/>
              </a:rPr>
              <a:t>and</a:t>
            </a:r>
            <a:r>
              <a:rPr sz="1900" spc="-5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900" spc="-50" dirty="0">
                <a:solidFill>
                  <a:srgbClr val="E2E6E9"/>
                </a:solidFill>
                <a:latin typeface="Georgia"/>
                <a:cs typeface="Georgia"/>
              </a:rPr>
              <a:t>Implementation</a:t>
            </a:r>
            <a:endParaRPr sz="1900">
              <a:latin typeface="Georgia"/>
              <a:cs typeface="Georgia"/>
            </a:endParaRPr>
          </a:p>
          <a:p>
            <a:pPr marL="12700" marR="70485">
              <a:lnSpc>
                <a:spcPct val="133300"/>
              </a:lnSpc>
              <a:spcBef>
                <a:spcPts val="745"/>
              </a:spcBef>
            </a:pPr>
            <a:r>
              <a:rPr sz="1500" spc="-135" dirty="0">
                <a:solidFill>
                  <a:srgbClr val="E2E6E9"/>
                </a:solidFill>
                <a:latin typeface="Georgia"/>
                <a:cs typeface="Georgia"/>
              </a:rPr>
              <a:t>We</a:t>
            </a:r>
            <a:r>
              <a:rPr sz="1500" spc="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provide</a:t>
            </a:r>
            <a:r>
              <a:rPr sz="1500" spc="-6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expert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project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management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to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ensure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timely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and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efficient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delivery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of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projects,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0" dirty="0">
                <a:solidFill>
                  <a:srgbClr val="E2E6E9"/>
                </a:solidFill>
                <a:latin typeface="Georgia"/>
                <a:cs typeface="Georgia"/>
              </a:rPr>
              <a:t>meeting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all 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quality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standards.</a:t>
            </a:r>
            <a:endParaRPr sz="1500">
              <a:latin typeface="Georgia"/>
              <a:cs typeface="Georgi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156771" y="8242045"/>
            <a:ext cx="187325" cy="3727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250" spc="-50" dirty="0">
                <a:solidFill>
                  <a:srgbClr val="E2E6E9"/>
                </a:solidFill>
                <a:latin typeface="Georgia"/>
                <a:cs typeface="Georgia"/>
              </a:rPr>
              <a:t>4</a:t>
            </a:r>
            <a:endParaRPr sz="2250">
              <a:latin typeface="Georgia"/>
              <a:cs typeface="Georgi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298059" y="8185467"/>
            <a:ext cx="4349750" cy="13246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80" dirty="0">
                <a:solidFill>
                  <a:srgbClr val="E2E6E9"/>
                </a:solidFill>
                <a:latin typeface="Georgia"/>
                <a:cs typeface="Georgia"/>
              </a:rPr>
              <a:t>Support</a:t>
            </a:r>
            <a:r>
              <a:rPr sz="19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900" spc="-50" dirty="0">
                <a:solidFill>
                  <a:srgbClr val="E2E6E9"/>
                </a:solidFill>
                <a:latin typeface="Georgia"/>
                <a:cs typeface="Georgia"/>
              </a:rPr>
              <a:t>and</a:t>
            </a:r>
            <a:r>
              <a:rPr sz="19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900" spc="-10" dirty="0">
                <a:solidFill>
                  <a:srgbClr val="E2E6E9"/>
                </a:solidFill>
                <a:latin typeface="Georgia"/>
                <a:cs typeface="Georgia"/>
              </a:rPr>
              <a:t>Maintenance</a:t>
            </a:r>
            <a:endParaRPr sz="1900">
              <a:latin typeface="Georgia"/>
              <a:cs typeface="Georgia"/>
            </a:endParaRPr>
          </a:p>
          <a:p>
            <a:pPr marL="12700" marR="5080">
              <a:lnSpc>
                <a:spcPct val="135400"/>
              </a:lnSpc>
              <a:spcBef>
                <a:spcPts val="635"/>
              </a:spcBef>
            </a:pPr>
            <a:r>
              <a:rPr sz="1500" spc="-60" dirty="0">
                <a:solidFill>
                  <a:srgbClr val="E2E6E9"/>
                </a:solidFill>
                <a:latin typeface="Georgia"/>
                <a:cs typeface="Georgia"/>
              </a:rPr>
              <a:t>Our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team</a:t>
            </a:r>
            <a:r>
              <a:rPr sz="1500" spc="-5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provides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ongoing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40" dirty="0">
                <a:solidFill>
                  <a:srgbClr val="E2E6E9"/>
                </a:solidFill>
                <a:latin typeface="Georgia"/>
                <a:cs typeface="Georgia"/>
              </a:rPr>
              <a:t>support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and</a:t>
            </a:r>
            <a:r>
              <a:rPr sz="1500" spc="-4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maintenance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to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ensure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the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smooth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operation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of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technology </a:t>
            </a:r>
            <a:r>
              <a:rPr sz="1500" spc="-35" dirty="0">
                <a:solidFill>
                  <a:srgbClr val="E2E6E9"/>
                </a:solidFill>
                <a:latin typeface="Georgia"/>
                <a:cs typeface="Georgia"/>
              </a:rPr>
              <a:t>solutions</a:t>
            </a:r>
            <a:r>
              <a:rPr sz="1500" spc="-5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25" dirty="0">
                <a:solidFill>
                  <a:srgbClr val="E2E6E9"/>
                </a:solidFill>
                <a:latin typeface="Georgia"/>
                <a:cs typeface="Georgia"/>
              </a:rPr>
              <a:t>and</a:t>
            </a:r>
            <a:r>
              <a:rPr sz="1500" spc="-5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30" dirty="0">
                <a:solidFill>
                  <a:srgbClr val="E2E6E9"/>
                </a:solidFill>
                <a:latin typeface="Georgia"/>
                <a:cs typeface="Georgia"/>
              </a:rPr>
              <a:t>address</a:t>
            </a:r>
            <a:r>
              <a:rPr sz="1500" spc="-5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E2E6E9"/>
                </a:solidFill>
                <a:latin typeface="Georgia"/>
                <a:cs typeface="Georgia"/>
              </a:rPr>
              <a:t>any</a:t>
            </a:r>
            <a:r>
              <a:rPr sz="1500" spc="-55" dirty="0">
                <a:solidFill>
                  <a:srgbClr val="E2E6E9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E2E6E9"/>
                </a:solidFill>
                <a:latin typeface="Georgia"/>
                <a:cs typeface="Georgia"/>
              </a:rPr>
              <a:t>challenges.</a:t>
            </a:r>
            <a:endParaRPr sz="1500">
              <a:latin typeface="Georgia"/>
              <a:cs typeface="Georgia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">
            <a:extLst>
              <a:ext uri="{FF2B5EF4-FFF2-40B4-BE49-F238E27FC236}">
                <a16:creationId xmlns:a16="http://schemas.microsoft.com/office/drawing/2014/main" id="{B93A5968-A5A3-48DE-869C-7358BE1ABE95}"/>
              </a:ext>
            </a:extLst>
          </p:cNvPr>
          <p:cNvSpPr/>
          <p:nvPr/>
        </p:nvSpPr>
        <p:spPr>
          <a:xfrm>
            <a:off x="0" y="0"/>
            <a:ext cx="11430000" cy="10267950"/>
          </a:xfrm>
          <a:custGeom>
            <a:avLst/>
            <a:gdLst/>
            <a:ahLst/>
            <a:cxnLst/>
            <a:rect l="l" t="t" r="r" b="b"/>
            <a:pathLst>
              <a:path w="11430000" h="10267950">
                <a:moveTo>
                  <a:pt x="11430000" y="0"/>
                </a:moveTo>
                <a:lnTo>
                  <a:pt x="0" y="0"/>
                </a:lnTo>
                <a:lnTo>
                  <a:pt x="0" y="10267950"/>
                </a:lnTo>
                <a:lnTo>
                  <a:pt x="11430000" y="10267950"/>
                </a:lnTo>
                <a:lnTo>
                  <a:pt x="11430000" y="0"/>
                </a:lnTo>
                <a:close/>
              </a:path>
            </a:pathLst>
          </a:custGeom>
          <a:solidFill>
            <a:srgbClr val="09151A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3565BD76-BB83-405F-B93B-6D15761AF66C}"/>
              </a:ext>
            </a:extLst>
          </p:cNvPr>
          <p:cNvSpPr/>
          <p:nvPr/>
        </p:nvSpPr>
        <p:spPr>
          <a:xfrm>
            <a:off x="0" y="6350"/>
            <a:ext cx="11430000" cy="10267950"/>
          </a:xfrm>
          <a:custGeom>
            <a:avLst/>
            <a:gdLst/>
            <a:ahLst/>
            <a:cxnLst/>
            <a:rect l="l" t="t" r="r" b="b"/>
            <a:pathLst>
              <a:path w="11430000" h="10267950">
                <a:moveTo>
                  <a:pt x="11430000" y="0"/>
                </a:moveTo>
                <a:lnTo>
                  <a:pt x="0" y="0"/>
                </a:lnTo>
                <a:lnTo>
                  <a:pt x="0" y="10267950"/>
                </a:lnTo>
                <a:lnTo>
                  <a:pt x="11430000" y="10267950"/>
                </a:lnTo>
                <a:lnTo>
                  <a:pt x="11430000" y="0"/>
                </a:lnTo>
                <a:close/>
              </a:path>
            </a:pathLst>
          </a:custGeom>
          <a:solidFill>
            <a:srgbClr val="09151A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A9B3FC6-C5C5-4820-A506-7FC49F74C9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680" l="1438" r="95238">
                        <a14:foregroundMark x1="30818" y1="4480" x2="629" y2="6560"/>
                        <a14:foregroundMark x1="629" y1="6560" x2="988" y2="54880"/>
                        <a14:foregroundMark x1="988" y1="54880" x2="3684" y2="47200"/>
                        <a14:foregroundMark x1="3684" y1="47200" x2="3414" y2="19840"/>
                        <a14:foregroundMark x1="3414" y1="19840" x2="6379" y2="65920"/>
                        <a14:foregroundMark x1="6379" y1="65920" x2="5211" y2="73920"/>
                        <a14:foregroundMark x1="5211" y1="73920" x2="9524" y2="86720"/>
                        <a14:foregroundMark x1="9524" y1="86720" x2="9973" y2="95360"/>
                        <a14:foregroundMark x1="9973" y1="95360" x2="20934" y2="97440"/>
                        <a14:foregroundMark x1="20934" y1="97440" x2="30099" y2="96960"/>
                        <a14:foregroundMark x1="30099" y1="96960" x2="30818" y2="96320"/>
                        <a14:foregroundMark x1="33783" y1="6560" x2="29560" y2="6720"/>
                        <a14:foregroundMark x1="29560" y1="6720" x2="36119" y2="6240"/>
                        <a14:foregroundMark x1="36119" y1="6240" x2="30189" y2="4480"/>
                        <a14:foregroundMark x1="30189" y1="4480" x2="0" y2="11520"/>
                        <a14:foregroundMark x1="0" y1="11520" x2="11051" y2="5600"/>
                        <a14:foregroundMark x1="11051" y1="5600" x2="5660" y2="8800"/>
                        <a14:foregroundMark x1="5660" y1="8800" x2="3953" y2="16480"/>
                        <a14:foregroundMark x1="3953" y1="16480" x2="8805" y2="16800"/>
                        <a14:foregroundMark x1="8805" y1="16800" x2="6379" y2="10560"/>
                        <a14:foregroundMark x1="6379" y1="10560" x2="4762" y2="19200"/>
                        <a14:foregroundMark x1="4762" y1="19200" x2="4852" y2="37600"/>
                        <a14:foregroundMark x1="4852" y1="37600" x2="4313" y2="16000"/>
                        <a14:foregroundMark x1="4313" y1="16000" x2="2785" y2="36960"/>
                        <a14:foregroundMark x1="2785" y1="36960" x2="3774" y2="47360"/>
                        <a14:foregroundMark x1="3774" y1="47360" x2="5930" y2="38240"/>
                        <a14:foregroundMark x1="5930" y1="38240" x2="1438" y2="47200"/>
                        <a14:foregroundMark x1="1438" y1="47200" x2="0" y2="57920"/>
                        <a14:foregroundMark x1="0" y1="57920" x2="270" y2="65920"/>
                        <a14:foregroundMark x1="270" y1="65920" x2="2965" y2="79680"/>
                        <a14:foregroundMark x1="2965" y1="79680" x2="7278" y2="78560"/>
                        <a14:foregroundMark x1="7278" y1="78560" x2="9973" y2="72160"/>
                        <a14:foregroundMark x1="9973" y1="72160" x2="4582" y2="74560"/>
                        <a14:foregroundMark x1="4582" y1="74560" x2="1438" y2="81120"/>
                        <a14:foregroundMark x1="1438" y1="81120" x2="1527" y2="89440"/>
                        <a14:foregroundMark x1="1527" y1="89440" x2="5930" y2="86880"/>
                        <a14:foregroundMark x1="5930" y1="86880" x2="7457" y2="92160"/>
                        <a14:foregroundMark x1="38365" y1="2720" x2="16532" y2="4320"/>
                        <a14:foregroundMark x1="16532" y1="4320" x2="7727" y2="1280"/>
                        <a14:foregroundMark x1="7727" y1="1280" x2="14825" y2="1440"/>
                        <a14:foregroundMark x1="14825" y1="1440" x2="23720" y2="800"/>
                        <a14:foregroundMark x1="23720" y1="800" x2="33333" y2="2080"/>
                        <a14:foregroundMark x1="33333" y1="2080" x2="4133" y2="6080"/>
                        <a14:foregroundMark x1="4133" y1="6080" x2="1258" y2="13120"/>
                        <a14:foregroundMark x1="1258" y1="13120" x2="1617" y2="99680"/>
                        <a14:foregroundMark x1="1617" y1="99680" x2="1617" y2="99200"/>
                        <a14:foregroundMark x1="3324" y1="1280" x2="12579" y2="0"/>
                        <a14:foregroundMark x1="12579" y1="0" x2="35939" y2="1920"/>
                        <a14:foregroundMark x1="52920" y1="52160" x2="51662" y2="19040"/>
                        <a14:foregroundMark x1="51662" y1="19040" x2="54987" y2="24480"/>
                        <a14:foregroundMark x1="54987" y1="24480" x2="54717" y2="53280"/>
                        <a14:foregroundMark x1="60288" y1="50560" x2="58760" y2="43680"/>
                        <a14:foregroundMark x1="58760" y1="43680" x2="62084" y2="49600"/>
                        <a14:foregroundMark x1="62084" y1="49600" x2="62462" y2="51692"/>
                        <a14:foregroundMark x1="59659" y1="54080" x2="58760" y2="34720"/>
                        <a14:foregroundMark x1="66757" y1="54400" x2="66307" y2="45120"/>
                        <a14:foregroundMark x1="74304" y1="50400" x2="74034" y2="40480"/>
                        <a14:foregroundMark x1="72237" y1="43200" x2="73765" y2="55360"/>
                        <a14:foregroundMark x1="79784" y1="51040" x2="81671" y2="35360"/>
                        <a14:foregroundMark x1="81671" y1="35360" x2="78706" y2="40800"/>
                        <a14:foregroundMark x1="78706" y1="40800" x2="79605" y2="49760"/>
                        <a14:foregroundMark x1="79605" y1="49760" x2="81042" y2="54240"/>
                        <a14:foregroundMark x1="86343" y1="54720" x2="85535" y2="46400"/>
                        <a14:foregroundMark x1="85535" y1="46400" x2="87511" y2="53600"/>
                        <a14:foregroundMark x1="87511" y1="53600" x2="87332" y2="54880"/>
                        <a14:foregroundMark x1="91465" y1="54880" x2="95238" y2="54400"/>
                        <a14:foregroundMark x1="55705" y1="72800" x2="55705" y2="72800"/>
                        <a14:foregroundMark x1="52381" y1="71360" x2="56604" y2="71040"/>
                        <a14:foregroundMark x1="56604" y1="71040" x2="53729" y2="72800"/>
                        <a14:foregroundMark x1="60827" y1="71360" x2="61186" y2="75520"/>
                        <a14:foregroundMark x1="61186" y1="88480" x2="60916" y2="82880"/>
                        <a14:foregroundMark x1="62174" y1="88000" x2="60557" y2="88960"/>
                        <a14:foregroundMark x1="59209" y1="86880" x2="65139" y2="81760"/>
                        <a14:foregroundMark x1="65139" y1="81760" x2="62713" y2="82880"/>
                        <a14:foregroundMark x1="51842" y1="71520" x2="55256" y2="68800"/>
                        <a14:foregroundMark x1="60018" y1="93120" x2="59119" y2="89760"/>
                        <a14:foregroundMark x1="61006" y1="80960" x2="61006" y2="80960"/>
                        <a14:foregroundMark x1="61995" y1="80960" x2="61995" y2="80960"/>
                        <a14:foregroundMark x1="61725" y1="80640" x2="61725" y2="80640"/>
                        <a14:backgroundMark x1="65229" y1="7520" x2="84367" y2="8480"/>
                        <a14:backgroundMark x1="45732" y1="12480" x2="49326" y2="13440"/>
                        <a14:backgroundMark x1="48158" y1="16320" x2="48607" y2="26720"/>
                        <a14:backgroundMark x1="47709" y1="19520" x2="47889" y2="24960"/>
                        <a14:backgroundMark x1="75112" y1="72160" x2="76370" y2="98720"/>
                        <a14:backgroundMark x1="76370" y1="98720" x2="75292" y2="77440"/>
                        <a14:backgroundMark x1="75292" y1="77440" x2="76909" y2="70080"/>
                        <a14:backgroundMark x1="76909" y1="70080" x2="81671" y2="67840"/>
                        <a14:backgroundMark x1="81671" y1="67840" x2="77448" y2="68320"/>
                        <a14:backgroundMark x1="77448" y1="68320" x2="78347" y2="68320"/>
                        <a14:backgroundMark x1="75472" y1="69120" x2="80144" y2="72320"/>
                        <a14:backgroundMark x1="80144" y1="72320" x2="77718" y2="65440"/>
                        <a14:backgroundMark x1="77718" y1="65440" x2="83019" y2="68160"/>
                        <a14:backgroundMark x1="83019" y1="68160" x2="78077" y2="68800"/>
                        <a14:backgroundMark x1="78077" y1="68800" x2="81761" y2="72320"/>
                        <a14:backgroundMark x1="81761" y1="72320" x2="87152" y2="71200"/>
                        <a14:backgroundMark x1="87152" y1="71200" x2="82839" y2="71040"/>
                        <a14:backgroundMark x1="82839" y1="71040" x2="87601" y2="71520"/>
                        <a14:backgroundMark x1="87601" y1="71520" x2="77718" y2="70080"/>
                        <a14:backgroundMark x1="77718" y1="70080" x2="80863" y2="68800"/>
                        <a14:backgroundMark x1="62624" y1="51680" x2="62713" y2="55680"/>
                        <a14:backgroundMark x1="75022" y1="68640" x2="84187" y2="67200"/>
                        <a14:backgroundMark x1="84187" y1="67200" x2="84456" y2="6752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120"/>
            <a:ext cx="11430000" cy="641846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D5C681B-3D10-49EE-BD82-11DD7A68A243}"/>
              </a:ext>
            </a:extLst>
          </p:cNvPr>
          <p:cNvSpPr txBox="1"/>
          <p:nvPr/>
        </p:nvSpPr>
        <p:spPr>
          <a:xfrm>
            <a:off x="7239000" y="666750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COMPANY SIZE</a:t>
            </a:r>
            <a:endParaRPr lang="en-IN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56F6A03-9D34-4D2D-ACDC-6D616FB4A3BF}"/>
              </a:ext>
            </a:extLst>
          </p:cNvPr>
          <p:cNvCxnSpPr/>
          <p:nvPr/>
        </p:nvCxnSpPr>
        <p:spPr>
          <a:xfrm flipV="1">
            <a:off x="5638800" y="666750"/>
            <a:ext cx="0" cy="289560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3682311-13A0-454B-B2A8-F50B67BC07F2}"/>
              </a:ext>
            </a:extLst>
          </p:cNvPr>
          <p:cNvCxnSpPr>
            <a:cxnSpLocks/>
          </p:cNvCxnSpPr>
          <p:nvPr/>
        </p:nvCxnSpPr>
        <p:spPr>
          <a:xfrm flipV="1">
            <a:off x="5638800" y="3688766"/>
            <a:ext cx="5562600" cy="8112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8845382E-3801-43F8-9B6F-0AADFC41C207}"/>
              </a:ext>
            </a:extLst>
          </p:cNvPr>
          <p:cNvSpPr txBox="1"/>
          <p:nvPr/>
        </p:nvSpPr>
        <p:spPr>
          <a:xfrm>
            <a:off x="5181600" y="774472"/>
            <a:ext cx="7620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30%</a:t>
            </a:r>
            <a:endParaRPr lang="en-IN" sz="1100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45C4AF3-A82F-479A-8370-C1A4FF0CDD77}"/>
              </a:ext>
            </a:extLst>
          </p:cNvPr>
          <p:cNvSpPr txBox="1"/>
          <p:nvPr/>
        </p:nvSpPr>
        <p:spPr>
          <a:xfrm>
            <a:off x="5181599" y="1143804"/>
            <a:ext cx="7620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25%</a:t>
            </a:r>
            <a:endParaRPr lang="en-IN" sz="1100" dirty="0">
              <a:solidFill>
                <a:schemeClr val="bg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3689737-0312-4DD0-8742-FEEA2D1010AC}"/>
              </a:ext>
            </a:extLst>
          </p:cNvPr>
          <p:cNvSpPr txBox="1"/>
          <p:nvPr/>
        </p:nvSpPr>
        <p:spPr>
          <a:xfrm>
            <a:off x="5181597" y="1531829"/>
            <a:ext cx="7620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20%</a:t>
            </a:r>
            <a:endParaRPr lang="en-IN" sz="1100" dirty="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D8D1C27-129E-4064-B5B9-E81AF6778D23}"/>
              </a:ext>
            </a:extLst>
          </p:cNvPr>
          <p:cNvSpPr txBox="1"/>
          <p:nvPr/>
        </p:nvSpPr>
        <p:spPr>
          <a:xfrm>
            <a:off x="5176517" y="1928129"/>
            <a:ext cx="7620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15%</a:t>
            </a:r>
            <a:endParaRPr lang="en-IN" sz="1100" dirty="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29B87E7-7A15-4AFC-86E3-E9C6DA9849FE}"/>
              </a:ext>
            </a:extLst>
          </p:cNvPr>
          <p:cNvSpPr txBox="1"/>
          <p:nvPr/>
        </p:nvSpPr>
        <p:spPr>
          <a:xfrm>
            <a:off x="5176517" y="2417634"/>
            <a:ext cx="7620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10%</a:t>
            </a:r>
            <a:endParaRPr lang="en-IN" sz="1100" dirty="0">
              <a:solidFill>
                <a:schemeClr val="bg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8DEC719-CEC5-421E-BCF4-0D06E69DDAF9}"/>
              </a:ext>
            </a:extLst>
          </p:cNvPr>
          <p:cNvSpPr txBox="1"/>
          <p:nvPr/>
        </p:nvSpPr>
        <p:spPr>
          <a:xfrm>
            <a:off x="5181597" y="2905964"/>
            <a:ext cx="7620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5%</a:t>
            </a:r>
            <a:endParaRPr lang="en-IN" sz="1100" dirty="0">
              <a:solidFill>
                <a:schemeClr val="bg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756F007-C85F-4FB1-BA8C-0202DDC146B0}"/>
              </a:ext>
            </a:extLst>
          </p:cNvPr>
          <p:cNvSpPr txBox="1"/>
          <p:nvPr/>
        </p:nvSpPr>
        <p:spPr>
          <a:xfrm>
            <a:off x="5181598" y="3428918"/>
            <a:ext cx="7620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0%</a:t>
            </a:r>
            <a:endParaRPr lang="en-IN" sz="1100" dirty="0">
              <a:solidFill>
                <a:schemeClr val="bg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6E2A7AF-31E9-4CF7-BD49-98DD6B6569B9}"/>
              </a:ext>
            </a:extLst>
          </p:cNvPr>
          <p:cNvSpPr txBox="1"/>
          <p:nvPr/>
        </p:nvSpPr>
        <p:spPr>
          <a:xfrm>
            <a:off x="7848600" y="3974625"/>
            <a:ext cx="289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JOB LEVEL</a:t>
            </a:r>
            <a:endParaRPr lang="en-IN" sz="24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717F9A92-3950-4701-B396-AB7A9DD29A21}"/>
              </a:ext>
            </a:extLst>
          </p:cNvPr>
          <p:cNvSpPr/>
          <p:nvPr/>
        </p:nvSpPr>
        <p:spPr>
          <a:xfrm>
            <a:off x="7924800" y="4781550"/>
            <a:ext cx="457200" cy="414355"/>
          </a:xfrm>
          <a:prstGeom prst="ellipse">
            <a:avLst/>
          </a:prstGeom>
          <a:solidFill>
            <a:srgbClr val="FFC54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DF245E79-44FA-4EC5-99E9-F5D9C83610BE}"/>
              </a:ext>
            </a:extLst>
          </p:cNvPr>
          <p:cNvSpPr/>
          <p:nvPr/>
        </p:nvSpPr>
        <p:spPr>
          <a:xfrm>
            <a:off x="7924800" y="5312116"/>
            <a:ext cx="457200" cy="414355"/>
          </a:xfrm>
          <a:prstGeom prst="ellipse">
            <a:avLst/>
          </a:prstGeom>
          <a:solidFill>
            <a:srgbClr val="B7E2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B914B17B-DB4D-4979-86DA-B0FA4E104A8D}"/>
              </a:ext>
            </a:extLst>
          </p:cNvPr>
          <p:cNvSpPr/>
          <p:nvPr/>
        </p:nvSpPr>
        <p:spPr>
          <a:xfrm>
            <a:off x="7924800" y="5847172"/>
            <a:ext cx="457200" cy="414355"/>
          </a:xfrm>
          <a:prstGeom prst="ellipse">
            <a:avLst/>
          </a:prstGeom>
          <a:solidFill>
            <a:srgbClr val="0C86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b="1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74A9DE16-AB25-4C5B-B983-3CB468AB9F63}"/>
              </a:ext>
            </a:extLst>
          </p:cNvPr>
          <p:cNvSpPr/>
          <p:nvPr/>
        </p:nvSpPr>
        <p:spPr>
          <a:xfrm>
            <a:off x="7932420" y="6382228"/>
            <a:ext cx="457200" cy="414355"/>
          </a:xfrm>
          <a:prstGeom prst="ellipse">
            <a:avLst/>
          </a:prstGeom>
          <a:solidFill>
            <a:srgbClr val="FD51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5E61D69-7C80-49CD-B939-B425B9914D24}"/>
              </a:ext>
            </a:extLst>
          </p:cNvPr>
          <p:cNvSpPr txBox="1"/>
          <p:nvPr/>
        </p:nvSpPr>
        <p:spPr>
          <a:xfrm>
            <a:off x="8389620" y="4807937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C-LEVEL</a:t>
            </a:r>
            <a:endParaRPr lang="en-IN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2E84520-A81C-4A8E-A1E1-CD73FC2AAE47}"/>
              </a:ext>
            </a:extLst>
          </p:cNvPr>
          <p:cNvSpPr txBox="1"/>
          <p:nvPr/>
        </p:nvSpPr>
        <p:spPr>
          <a:xfrm>
            <a:off x="8382000" y="5312116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DIRECTOR+</a:t>
            </a:r>
            <a:endParaRPr lang="en-IN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8B5D363-F322-404F-91F6-1972B7A8F3C2}"/>
              </a:ext>
            </a:extLst>
          </p:cNvPr>
          <p:cNvSpPr txBox="1"/>
          <p:nvPr/>
        </p:nvSpPr>
        <p:spPr>
          <a:xfrm>
            <a:off x="8389620" y="5892195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MANAGER LEVEL</a:t>
            </a:r>
            <a:endParaRPr lang="en-IN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D7236A2-B200-4FB5-8763-E34D65F21ED4}"/>
              </a:ext>
            </a:extLst>
          </p:cNvPr>
          <p:cNvSpPr txBox="1"/>
          <p:nvPr/>
        </p:nvSpPr>
        <p:spPr>
          <a:xfrm>
            <a:off x="8425180" y="6382228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OTHERS</a:t>
            </a:r>
            <a:endParaRPr lang="en-IN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43220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5884A-8AC4-51C3-8287-2C816F9B0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7E1BE3-AB1C-666F-DDBD-577DABD654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CE4BBB81-68DA-42BB-C453-333D55DFAE65}"/>
              </a:ext>
            </a:extLst>
          </p:cNvPr>
          <p:cNvSpPr/>
          <p:nvPr/>
        </p:nvSpPr>
        <p:spPr>
          <a:xfrm>
            <a:off x="0" y="9525"/>
            <a:ext cx="11430000" cy="6429375"/>
          </a:xfrm>
          <a:custGeom>
            <a:avLst/>
            <a:gdLst/>
            <a:ahLst/>
            <a:cxnLst/>
            <a:rect l="l" t="t" r="r" b="b"/>
            <a:pathLst>
              <a:path w="11430000" h="6429375">
                <a:moveTo>
                  <a:pt x="11430000" y="0"/>
                </a:moveTo>
                <a:lnTo>
                  <a:pt x="0" y="0"/>
                </a:lnTo>
                <a:lnTo>
                  <a:pt x="0" y="6429375"/>
                </a:lnTo>
                <a:lnTo>
                  <a:pt x="11430000" y="6429375"/>
                </a:lnTo>
                <a:lnTo>
                  <a:pt x="11430000" y="0"/>
                </a:lnTo>
                <a:close/>
              </a:path>
            </a:pathLst>
          </a:custGeom>
          <a:solidFill>
            <a:srgbClr val="09151A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681AE302-AD05-6907-08A5-089B8198B3AE}"/>
              </a:ext>
            </a:extLst>
          </p:cNvPr>
          <p:cNvSpPr/>
          <p:nvPr/>
        </p:nvSpPr>
        <p:spPr>
          <a:xfrm>
            <a:off x="-1" y="9525"/>
            <a:ext cx="11430000" cy="6429375"/>
          </a:xfrm>
          <a:custGeom>
            <a:avLst/>
            <a:gdLst/>
            <a:ahLst/>
            <a:cxnLst/>
            <a:rect l="l" t="t" r="r" b="b"/>
            <a:pathLst>
              <a:path w="11430000" h="6429375">
                <a:moveTo>
                  <a:pt x="11430000" y="0"/>
                </a:moveTo>
                <a:lnTo>
                  <a:pt x="0" y="0"/>
                </a:lnTo>
                <a:lnTo>
                  <a:pt x="0" y="6429375"/>
                </a:lnTo>
                <a:lnTo>
                  <a:pt x="11430000" y="6429375"/>
                </a:lnTo>
                <a:lnTo>
                  <a:pt x="11430000" y="0"/>
                </a:lnTo>
                <a:close/>
              </a:path>
            </a:pathLst>
          </a:custGeom>
          <a:solidFill>
            <a:srgbClr val="09151A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2497AF6E-F48F-7564-7975-13E6D7083655}"/>
              </a:ext>
            </a:extLst>
          </p:cNvPr>
          <p:cNvSpPr/>
          <p:nvPr/>
        </p:nvSpPr>
        <p:spPr>
          <a:xfrm>
            <a:off x="0" y="15875"/>
            <a:ext cx="11430000" cy="6429375"/>
          </a:xfrm>
          <a:custGeom>
            <a:avLst/>
            <a:gdLst/>
            <a:ahLst/>
            <a:cxnLst/>
            <a:rect l="l" t="t" r="r" b="b"/>
            <a:pathLst>
              <a:path w="11430000" h="6429375">
                <a:moveTo>
                  <a:pt x="11430000" y="0"/>
                </a:moveTo>
                <a:lnTo>
                  <a:pt x="0" y="0"/>
                </a:lnTo>
                <a:lnTo>
                  <a:pt x="0" y="6429375"/>
                </a:lnTo>
                <a:lnTo>
                  <a:pt x="11430000" y="6429375"/>
                </a:lnTo>
                <a:lnTo>
                  <a:pt x="11430000" y="0"/>
                </a:lnTo>
                <a:close/>
              </a:path>
            </a:pathLst>
          </a:custGeom>
          <a:solidFill>
            <a:srgbClr val="09151A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AFE505F-37C3-4FF6-605D-ACA9835C2C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618" y="2073800"/>
            <a:ext cx="2962688" cy="395342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0363ED0-5451-7AD1-355A-B90808FD9B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9397" y="2073800"/>
            <a:ext cx="6277456" cy="396242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7A97A24-1187-EC16-ED29-3218CBEB0E62}"/>
              </a:ext>
            </a:extLst>
          </p:cNvPr>
          <p:cNvSpPr txBox="1"/>
          <p:nvPr/>
        </p:nvSpPr>
        <p:spPr>
          <a:xfrm>
            <a:off x="405056" y="336116"/>
            <a:ext cx="5715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5400" spc="-105" dirty="0">
                <a:solidFill>
                  <a:schemeClr val="bg1"/>
                </a:solidFill>
              </a:rPr>
              <a:t>Industry Coverage</a:t>
            </a:r>
            <a:endParaRPr lang="en-IN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972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3">
            <a:extLst>
              <a:ext uri="{FF2B5EF4-FFF2-40B4-BE49-F238E27FC236}">
                <a16:creationId xmlns:a16="http://schemas.microsoft.com/office/drawing/2014/main" id="{C0EFBE95-B38A-4FD9-93A4-F84BBE07E309}"/>
              </a:ext>
            </a:extLst>
          </p:cNvPr>
          <p:cNvSpPr/>
          <p:nvPr/>
        </p:nvSpPr>
        <p:spPr>
          <a:xfrm>
            <a:off x="-4060" y="883942"/>
            <a:ext cx="11427970" cy="7127875"/>
          </a:xfrm>
          <a:custGeom>
            <a:avLst/>
            <a:gdLst/>
            <a:ahLst/>
            <a:cxnLst/>
            <a:rect l="l" t="t" r="r" b="b"/>
            <a:pathLst>
              <a:path w="11430000" h="6429375">
                <a:moveTo>
                  <a:pt x="11430000" y="0"/>
                </a:moveTo>
                <a:lnTo>
                  <a:pt x="0" y="0"/>
                </a:lnTo>
                <a:lnTo>
                  <a:pt x="0" y="6429375"/>
                </a:lnTo>
                <a:lnTo>
                  <a:pt x="11430000" y="6429375"/>
                </a:lnTo>
                <a:lnTo>
                  <a:pt x="11430000" y="0"/>
                </a:lnTo>
                <a:close/>
              </a:path>
            </a:pathLst>
          </a:custGeom>
          <a:solidFill>
            <a:srgbClr val="09151A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3">
            <a:extLst>
              <a:ext uri="{FF2B5EF4-FFF2-40B4-BE49-F238E27FC236}">
                <a16:creationId xmlns:a16="http://schemas.microsoft.com/office/drawing/2014/main" id="{159A48E7-A4B8-4F27-AC2F-ECEBF61E5ED0}"/>
              </a:ext>
            </a:extLst>
          </p:cNvPr>
          <p:cNvSpPr/>
          <p:nvPr/>
        </p:nvSpPr>
        <p:spPr>
          <a:xfrm>
            <a:off x="-91950" y="906962"/>
            <a:ext cx="11427970" cy="7127875"/>
          </a:xfrm>
          <a:custGeom>
            <a:avLst/>
            <a:gdLst/>
            <a:ahLst/>
            <a:cxnLst/>
            <a:rect l="l" t="t" r="r" b="b"/>
            <a:pathLst>
              <a:path w="11430000" h="6429375">
                <a:moveTo>
                  <a:pt x="11430000" y="0"/>
                </a:moveTo>
                <a:lnTo>
                  <a:pt x="0" y="0"/>
                </a:lnTo>
                <a:lnTo>
                  <a:pt x="0" y="6429375"/>
                </a:lnTo>
                <a:lnTo>
                  <a:pt x="11430000" y="6429375"/>
                </a:lnTo>
                <a:lnTo>
                  <a:pt x="11430000" y="0"/>
                </a:lnTo>
                <a:close/>
              </a:path>
            </a:pathLst>
          </a:custGeom>
          <a:solidFill>
            <a:srgbClr val="09151A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3">
            <a:extLst>
              <a:ext uri="{FF2B5EF4-FFF2-40B4-BE49-F238E27FC236}">
                <a16:creationId xmlns:a16="http://schemas.microsoft.com/office/drawing/2014/main" id="{9846841B-A2C4-4837-8F6A-4510AECB3884}"/>
              </a:ext>
            </a:extLst>
          </p:cNvPr>
          <p:cNvSpPr/>
          <p:nvPr/>
        </p:nvSpPr>
        <p:spPr>
          <a:xfrm>
            <a:off x="-25390" y="410687"/>
            <a:ext cx="11427970" cy="7127875"/>
          </a:xfrm>
          <a:custGeom>
            <a:avLst/>
            <a:gdLst/>
            <a:ahLst/>
            <a:cxnLst/>
            <a:rect l="l" t="t" r="r" b="b"/>
            <a:pathLst>
              <a:path w="11430000" h="6429375">
                <a:moveTo>
                  <a:pt x="11430000" y="0"/>
                </a:moveTo>
                <a:lnTo>
                  <a:pt x="0" y="0"/>
                </a:lnTo>
                <a:lnTo>
                  <a:pt x="0" y="6429375"/>
                </a:lnTo>
                <a:lnTo>
                  <a:pt x="11430000" y="6429375"/>
                </a:lnTo>
                <a:lnTo>
                  <a:pt x="11430000" y="0"/>
                </a:lnTo>
                <a:close/>
              </a:path>
            </a:pathLst>
          </a:custGeom>
          <a:solidFill>
            <a:srgbClr val="09151A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3">
            <a:extLst>
              <a:ext uri="{FF2B5EF4-FFF2-40B4-BE49-F238E27FC236}">
                <a16:creationId xmlns:a16="http://schemas.microsoft.com/office/drawing/2014/main" id="{D9DEA899-1D42-4947-8D0C-490EA309C5AF}"/>
              </a:ext>
            </a:extLst>
          </p:cNvPr>
          <p:cNvSpPr/>
          <p:nvPr/>
        </p:nvSpPr>
        <p:spPr>
          <a:xfrm>
            <a:off x="-2030" y="5475"/>
            <a:ext cx="11430000" cy="6429375"/>
          </a:xfrm>
          <a:custGeom>
            <a:avLst/>
            <a:gdLst/>
            <a:ahLst/>
            <a:cxnLst/>
            <a:rect l="l" t="t" r="r" b="b"/>
            <a:pathLst>
              <a:path w="11430000" h="6429375">
                <a:moveTo>
                  <a:pt x="11430000" y="0"/>
                </a:moveTo>
                <a:lnTo>
                  <a:pt x="0" y="0"/>
                </a:lnTo>
                <a:lnTo>
                  <a:pt x="0" y="6429375"/>
                </a:lnTo>
                <a:lnTo>
                  <a:pt x="11430000" y="6429375"/>
                </a:lnTo>
                <a:lnTo>
                  <a:pt x="11430000" y="0"/>
                </a:lnTo>
                <a:close/>
              </a:path>
            </a:pathLst>
          </a:custGeom>
          <a:solidFill>
            <a:srgbClr val="09151A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1640D3AE-E0F6-4DFE-87A3-6C453AFF53F4}"/>
              </a:ext>
            </a:extLst>
          </p:cNvPr>
          <p:cNvSpPr/>
          <p:nvPr/>
        </p:nvSpPr>
        <p:spPr>
          <a:xfrm>
            <a:off x="0" y="5475"/>
            <a:ext cx="11430000" cy="6429375"/>
          </a:xfrm>
          <a:custGeom>
            <a:avLst/>
            <a:gdLst/>
            <a:ahLst/>
            <a:cxnLst/>
            <a:rect l="l" t="t" r="r" b="b"/>
            <a:pathLst>
              <a:path w="11430000" h="6429375">
                <a:moveTo>
                  <a:pt x="11430000" y="0"/>
                </a:moveTo>
                <a:lnTo>
                  <a:pt x="0" y="0"/>
                </a:lnTo>
                <a:lnTo>
                  <a:pt x="0" y="6429375"/>
                </a:lnTo>
                <a:lnTo>
                  <a:pt x="11430000" y="6429375"/>
                </a:lnTo>
                <a:lnTo>
                  <a:pt x="11430000" y="0"/>
                </a:lnTo>
                <a:close/>
              </a:path>
            </a:pathLst>
          </a:custGeom>
          <a:solidFill>
            <a:srgbClr val="09151A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FC2E1B-9081-DD3D-8D28-BB743CE7E9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81" b="97436" l="1434" r="94713">
                        <a14:foregroundMark x1="31452" y1="3686" x2="1165" y2="4487"/>
                        <a14:foregroundMark x1="1165" y1="4487" x2="1075" y2="47115"/>
                        <a14:foregroundMark x1="1075" y1="47115" x2="2778" y2="56731"/>
                        <a14:foregroundMark x1="2778" y1="56731" x2="6452" y2="60256"/>
                        <a14:foregroundMark x1="6452" y1="60256" x2="9409" y2="50321"/>
                        <a14:foregroundMark x1="9409" y1="50321" x2="10215" y2="35577"/>
                        <a14:foregroundMark x1="10215" y1="35577" x2="7348" y2="25160"/>
                        <a14:foregroundMark x1="7348" y1="25160" x2="4839" y2="37981"/>
                        <a14:foregroundMark x1="4839" y1="37981" x2="7975" y2="58654"/>
                        <a14:foregroundMark x1="7975" y1="58654" x2="18011" y2="68269"/>
                        <a14:foregroundMark x1="18011" y1="68269" x2="26882" y2="62340"/>
                        <a14:foregroundMark x1="26882" y1="62340" x2="25448" y2="51603"/>
                        <a14:foregroundMark x1="25448" y1="51603" x2="14516" y2="45833"/>
                        <a14:foregroundMark x1="14516" y1="45833" x2="6720" y2="55929"/>
                        <a14:foregroundMark x1="6720" y1="55929" x2="7168" y2="73558"/>
                        <a14:foregroundMark x1="7168" y1="73558" x2="14875" y2="79968"/>
                        <a14:foregroundMark x1="14875" y1="79968" x2="24104" y2="73237"/>
                        <a14:foregroundMark x1="24104" y1="73237" x2="16846" y2="66186"/>
                        <a14:foregroundMark x1="16846" y1="66186" x2="11470" y2="75000"/>
                        <a14:foregroundMark x1="11470" y1="75000" x2="13262" y2="84135"/>
                        <a14:foregroundMark x1="13262" y1="84135" x2="20968" y2="88782"/>
                        <a14:foregroundMark x1="20968" y1="88782" x2="31631" y2="87019"/>
                        <a14:foregroundMark x1="31631" y1="87019" x2="16308" y2="79647"/>
                        <a14:foregroundMark x1="16308" y1="79647" x2="10663" y2="85737"/>
                        <a14:foregroundMark x1="10663" y1="85737" x2="16039" y2="93750"/>
                        <a14:foregroundMark x1="16039" y1="93750" x2="25090" y2="94712"/>
                        <a14:foregroundMark x1="25090" y1="94712" x2="12366" y2="93429"/>
                        <a14:foregroundMark x1="12366" y1="93429" x2="7527" y2="98397"/>
                        <a14:foregroundMark x1="7527" y1="98397" x2="20520" y2="97596"/>
                        <a14:foregroundMark x1="20520" y1="97596" x2="11111" y2="90064"/>
                        <a14:foregroundMark x1="11111" y1="90064" x2="2509" y2="90385"/>
                        <a14:foregroundMark x1="2509" y1="90385" x2="16039" y2="96635"/>
                        <a14:foregroundMark x1="16039" y1="96635" x2="28943" y2="93910"/>
                        <a14:foregroundMark x1="28943" y1="93910" x2="16667" y2="86378"/>
                        <a14:foregroundMark x1="16667" y1="86378" x2="12097" y2="91026"/>
                        <a14:foregroundMark x1="12097" y1="91026" x2="18369" y2="96635"/>
                        <a14:foregroundMark x1="18369" y1="96635" x2="29659" y2="93109"/>
                        <a14:foregroundMark x1="29659" y1="93109" x2="24283" y2="85577"/>
                        <a14:foregroundMark x1="24283" y1="85577" x2="19803" y2="90705"/>
                        <a14:foregroundMark x1="19803" y1="90705" x2="23566" y2="96474"/>
                        <a14:foregroundMark x1="23566" y1="96474" x2="32437" y2="94391"/>
                        <a14:foregroundMark x1="32437" y1="94391" x2="37007" y2="87340"/>
                        <a14:foregroundMark x1="37007" y1="87340" x2="31720" y2="83173"/>
                        <a14:foregroundMark x1="38767" y1="91011" x2="39068" y2="91346"/>
                        <a14:foregroundMark x1="31720" y1="83173" x2="38532" y2="90750"/>
                        <a14:foregroundMark x1="39851" y1="80596" x2="38262" y2="82372"/>
                        <a14:foregroundMark x1="38262" y1="82372" x2="38441" y2="82212"/>
                        <a14:foregroundMark x1="31004" y1="5609" x2="10573" y2="3846"/>
                        <a14:foregroundMark x1="10573" y1="3846" x2="21864" y2="4968"/>
                        <a14:foregroundMark x1="21864" y1="4968" x2="32527" y2="4808"/>
                        <a14:foregroundMark x1="32527" y1="4808" x2="2509" y2="7372"/>
                        <a14:foregroundMark x1="2509" y1="7372" x2="21237" y2="8173"/>
                        <a14:foregroundMark x1="21237" y1="8173" x2="9588" y2="11218"/>
                        <a14:foregroundMark x1="9588" y1="11218" x2="5287" y2="20513"/>
                        <a14:foregroundMark x1="5287" y1="20513" x2="1703" y2="41987"/>
                        <a14:foregroundMark x1="1703" y1="41987" x2="2240" y2="15064"/>
                        <a14:foregroundMark x1="2240" y1="15064" x2="5018" y2="69551"/>
                        <a14:foregroundMark x1="5018" y1="69551" x2="3943" y2="41186"/>
                        <a14:foregroundMark x1="3943" y1="41186" x2="3674" y2="40705"/>
                        <a14:foregroundMark x1="33244" y1="1923" x2="1613" y2="641"/>
                        <a14:foregroundMark x1="1613" y1="641" x2="1523" y2="641"/>
                        <a14:foregroundMark x1="9857" y1="17308" x2="9857" y2="17308"/>
                        <a14:foregroundMark x1="10305" y1="16186" x2="10305" y2="16186"/>
                        <a14:foregroundMark x1="9946" y1="16506" x2="9946" y2="16506"/>
                        <a14:foregroundMark x1="9229" y1="16987" x2="9229" y2="16987"/>
                        <a14:foregroundMark x1="9767" y1="13622" x2="9767" y2="13622"/>
                        <a14:foregroundMark x1="13082" y1="16667" x2="13082" y2="16667"/>
                        <a14:foregroundMark x1="13262" y1="15385" x2="13262" y2="15385"/>
                        <a14:foregroundMark x1="14247" y1="16987" x2="14247" y2="16987"/>
                        <a14:foregroundMark x1="15771" y1="18429" x2="15771" y2="18429"/>
                        <a14:foregroundMark x1="16846" y1="14583" x2="16846" y2="14583"/>
                        <a14:foregroundMark x1="18728" y1="15865" x2="18728" y2="15865"/>
                        <a14:foregroundMark x1="19086" y1="15865" x2="19086" y2="15865"/>
                        <a14:foregroundMark x1="19265" y1="20032" x2="19265" y2="20032"/>
                        <a14:foregroundMark x1="23566" y1="18910" x2="23566" y2="18910"/>
                        <a14:foregroundMark x1="23118" y1="18750" x2="23118" y2="18750"/>
                        <a14:foregroundMark x1="23387" y1="16987" x2="23387" y2="16987"/>
                        <a14:foregroundMark x1="24014" y1="14423" x2="24014" y2="14423"/>
                        <a14:foregroundMark x1="5287" y1="98878" x2="13620" y2="97436"/>
                        <a14:foregroundMark x1="13620" y1="97436" x2="13978" y2="97436"/>
                        <a14:foregroundMark x1="53047" y1="85897" x2="53047" y2="85897"/>
                        <a14:foregroundMark x1="52419" y1="80449" x2="53763" y2="87981"/>
                        <a14:foregroundMark x1="53763" y1="87981" x2="50806" y2="79167"/>
                        <a14:foregroundMark x1="50806" y1="79167" x2="52240" y2="87019"/>
                        <a14:foregroundMark x1="52240" y1="87019" x2="52778" y2="79006"/>
                        <a14:foregroundMark x1="52778" y1="79006" x2="54122" y2="87019"/>
                        <a14:foregroundMark x1="54122" y1="87019" x2="52151" y2="80288"/>
                        <a14:foregroundMark x1="52151" y1="80288" x2="52867" y2="87821"/>
                        <a14:foregroundMark x1="52867" y1="87821" x2="54122" y2="89583"/>
                        <a14:foregroundMark x1="56093" y1="75321" x2="56541" y2="73718"/>
                        <a14:foregroundMark x1="54122" y1="71795" x2="56452" y2="75321"/>
                        <a14:foregroundMark x1="56183" y1="71154" x2="56900" y2="70032"/>
                        <a14:foregroundMark x1="60484" y1="69391" x2="63082" y2="76282"/>
                        <a14:foregroundMark x1="63082" y1="76282" x2="59319" y2="71955"/>
                        <a14:foregroundMark x1="59319" y1="71955" x2="61290" y2="75962"/>
                        <a14:foregroundMark x1="61022" y1="87179" x2="61380" y2="88301"/>
                        <a14:foregroundMark x1="61649" y1="85256" x2="61470" y2="88301"/>
                        <a14:foregroundMark x1="61111" y1="84615" x2="61918" y2="85256"/>
                        <a14:foregroundMark x1="60215" y1="83974" x2="62455" y2="84776"/>
                        <a14:foregroundMark x1="62276" y1="83013" x2="62724" y2="82853"/>
                        <a14:foregroundMark x1="53584" y1="74519" x2="54480" y2="69712"/>
                        <a14:foregroundMark x1="53405" y1="70994" x2="55556" y2="69391"/>
                        <a14:foregroundMark x1="51971" y1="28205" x2="52509" y2="36378"/>
                        <a14:foregroundMark x1="52509" y1="36378" x2="52509" y2="36378"/>
                        <a14:foregroundMark x1="53136" y1="21635" x2="52509" y2="32692"/>
                        <a14:foregroundMark x1="52509" y1="32692" x2="53047" y2="25000"/>
                        <a14:foregroundMark x1="53047" y1="25000" x2="53315" y2="37660"/>
                        <a14:foregroundMark x1="53315" y1="37660" x2="53495" y2="26763"/>
                        <a14:foregroundMark x1="53495" y1="26763" x2="52061" y2="41346"/>
                        <a14:foregroundMark x1="52061" y1="41346" x2="54211" y2="32692"/>
                        <a14:foregroundMark x1="54211" y1="32692" x2="53584" y2="29327"/>
                        <a14:foregroundMark x1="53495" y1="43109" x2="51434" y2="50481"/>
                        <a14:foregroundMark x1="51434" y1="50481" x2="52599" y2="43269"/>
                        <a14:foregroundMark x1="52599" y1="43269" x2="50627" y2="49840"/>
                        <a14:foregroundMark x1="50627" y1="49840" x2="54032" y2="47115"/>
                        <a14:foregroundMark x1="58961" y1="36538" x2="58333" y2="44071"/>
                        <a14:foregroundMark x1="58333" y1="44071" x2="59498" y2="36859"/>
                        <a14:foregroundMark x1="59498" y1="36859" x2="58154" y2="44071"/>
                        <a14:foregroundMark x1="58154" y1="44071" x2="58423" y2="36058"/>
                        <a14:foregroundMark x1="58423" y1="36058" x2="56989" y2="45833"/>
                        <a14:foregroundMark x1="56989" y1="45833" x2="59588" y2="39103"/>
                        <a14:foregroundMark x1="59588" y1="39103" x2="58961" y2="49359"/>
                        <a14:foregroundMark x1="58961" y1="49359" x2="59409" y2="40064"/>
                        <a14:foregroundMark x1="59409" y1="40064" x2="58244" y2="49359"/>
                        <a14:foregroundMark x1="58244" y1="49359" x2="60394" y2="40224"/>
                        <a14:foregroundMark x1="60394" y1="40224" x2="57885" y2="49199"/>
                        <a14:foregroundMark x1="57885" y1="49199" x2="58692" y2="41506"/>
                        <a14:foregroundMark x1="58692" y1="41506" x2="57437" y2="50481"/>
                        <a14:foregroundMark x1="57437" y1="50481" x2="58602" y2="51122"/>
                        <a14:foregroundMark x1="65860" y1="45353" x2="63620" y2="52404"/>
                        <a14:foregroundMark x1="63620" y1="52404" x2="68280" y2="51923"/>
                        <a14:foregroundMark x1="68280" y1="51923" x2="65054" y2="49199"/>
                        <a14:foregroundMark x1="72312" y1="42628" x2="71326" y2="50321"/>
                        <a14:foregroundMark x1="71326" y1="50321" x2="73566" y2="43750"/>
                        <a14:foregroundMark x1="73566" y1="43750" x2="72581" y2="51442"/>
                        <a14:foregroundMark x1="72581" y1="51442" x2="74552" y2="43910"/>
                        <a14:foregroundMark x1="74552" y1="43910" x2="72939" y2="51282"/>
                        <a14:foregroundMark x1="72939" y1="51282" x2="73746" y2="41506"/>
                        <a14:foregroundMark x1="73746" y1="41506" x2="71685" y2="49679"/>
                        <a14:foregroundMark x1="71685" y1="49679" x2="73118" y2="42628"/>
                        <a14:foregroundMark x1="73118" y1="42628" x2="71237" y2="51282"/>
                        <a14:foregroundMark x1="71237" y1="51282" x2="72849" y2="49038"/>
                        <a14:foregroundMark x1="78853" y1="37019" x2="77509" y2="47596"/>
                        <a14:foregroundMark x1="77509" y1="47596" x2="78674" y2="39263"/>
                        <a14:foregroundMark x1="78674" y1="39263" x2="78405" y2="47276"/>
                        <a14:foregroundMark x1="78405" y1="47276" x2="80645" y2="40705"/>
                        <a14:foregroundMark x1="80645" y1="40705" x2="78495" y2="47436"/>
                        <a14:foregroundMark x1="78495" y1="47436" x2="80197" y2="37821"/>
                        <a14:foregroundMark x1="80197" y1="37821" x2="80108" y2="49840"/>
                        <a14:foregroundMark x1="80108" y1="49840" x2="81026" y2="44718"/>
                        <a14:foregroundMark x1="81010" y1="43260" x2="79032" y2="49359"/>
                        <a14:foregroundMark x1="79032" y1="49359" x2="80556" y2="40385"/>
                        <a14:foregroundMark x1="80556" y1="40385" x2="79032" y2="32853"/>
                        <a14:foregroundMark x1="79032" y1="32853" x2="78763" y2="46314"/>
                        <a14:foregroundMark x1="78763" y1="46314" x2="79839" y2="38141"/>
                        <a14:foregroundMark x1="79839" y1="38141" x2="78763" y2="45673"/>
                        <a14:foregroundMark x1="78763" y1="45673" x2="80466" y2="48718"/>
                        <a14:foregroundMark x1="86290" y1="44551" x2="85484" y2="53846"/>
                        <a14:foregroundMark x1="85484" y1="53846" x2="87007" y2="45673"/>
                        <a14:foregroundMark x1="87007" y1="45673" x2="84892" y2="49655"/>
                        <a14:foregroundMark x1="84892" y1="49704" x2="86470" y2="46795"/>
                        <a14:foregroundMark x1="86470" y1="46795" x2="86470" y2="55769"/>
                        <a14:foregroundMark x1="86470" y1="55769" x2="87007" y2="49679"/>
                        <a14:foregroundMark x1="91756" y1="54487" x2="92384" y2="54968"/>
                        <a14:foregroundMark x1="50538" y1="21474" x2="54301" y2="16987"/>
                        <a14:foregroundMark x1="54301" y1="16987" x2="50448" y2="20673"/>
                        <a14:foregroundMark x1="50448" y1="20673" x2="50448" y2="22756"/>
                        <a14:foregroundMark x1="91756" y1="55128" x2="92742" y2="54808"/>
                        <a14:foregroundMark x1="94265" y1="53686" x2="94713" y2="53205"/>
                        <a14:foregroundMark x1="61380" y1="91346" x2="64606" y2="85897"/>
                        <a14:foregroundMark x1="64606" y1="85897" x2="63351" y2="83654"/>
                        <a14:backgroundMark x1="43369" y1="77083" x2="43728" y2="87981"/>
                        <a14:backgroundMark x1="43728" y1="87981" x2="41756" y2="81250"/>
                        <a14:backgroundMark x1="41756" y1="81250" x2="41756" y2="77404"/>
                        <a14:backgroundMark x1="41756" y1="77885" x2="41756" y2="87340"/>
                        <a14:backgroundMark x1="41756" y1="87340" x2="43280" y2="78205"/>
                        <a14:backgroundMark x1="43280" y1="78205" x2="43459" y2="88301"/>
                        <a14:backgroundMark x1="43459" y1="88301" x2="40950" y2="81571"/>
                        <a14:backgroundMark x1="40950" y1="81571" x2="42473" y2="88942"/>
                        <a14:backgroundMark x1="42473" y1="88942" x2="41487" y2="84776"/>
                        <a14:backgroundMark x1="43996" y1="77244" x2="43996" y2="77244"/>
                        <a14:backgroundMark x1="43459" y1="76603" x2="43459" y2="77083"/>
                        <a14:backgroundMark x1="43728" y1="75801" x2="43996" y2="76442"/>
                        <a14:backgroundMark x1="43996" y1="76442" x2="43996" y2="77083"/>
                        <a14:backgroundMark x1="40412" y1="90064" x2="40233" y2="91026"/>
                        <a14:backgroundMark x1="41039" y1="88141" x2="40950" y2="92788"/>
                        <a14:backgroundMark x1="40143" y1="88622" x2="40412" y2="90064"/>
                        <a14:backgroundMark x1="82885" y1="40545" x2="83065" y2="5673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90" y="11590"/>
            <a:ext cx="11508482" cy="64348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748479-39F5-467D-8C75-DAFA177357A7}"/>
              </a:ext>
            </a:extLst>
          </p:cNvPr>
          <p:cNvSpPr txBox="1"/>
          <p:nvPr/>
        </p:nvSpPr>
        <p:spPr>
          <a:xfrm>
            <a:off x="7238999" y="883942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COMPANY SIZE</a:t>
            </a:r>
            <a:endParaRPr lang="en-IN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449A0E7-DE3A-4ADB-B5EC-B91E17B149A2}"/>
              </a:ext>
            </a:extLst>
          </p:cNvPr>
          <p:cNvCxnSpPr/>
          <p:nvPr/>
        </p:nvCxnSpPr>
        <p:spPr>
          <a:xfrm flipV="1">
            <a:off x="5638800" y="666750"/>
            <a:ext cx="0" cy="289560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EC22EA5-F7EA-4848-8A2F-F84D64D7CFF6}"/>
              </a:ext>
            </a:extLst>
          </p:cNvPr>
          <p:cNvCxnSpPr>
            <a:cxnSpLocks/>
          </p:cNvCxnSpPr>
          <p:nvPr/>
        </p:nvCxnSpPr>
        <p:spPr>
          <a:xfrm flipV="1">
            <a:off x="5638800" y="3688766"/>
            <a:ext cx="5562600" cy="8112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79CB76E4-ACC0-4595-9653-2976A70F2482}"/>
              </a:ext>
            </a:extLst>
          </p:cNvPr>
          <p:cNvSpPr txBox="1"/>
          <p:nvPr/>
        </p:nvSpPr>
        <p:spPr>
          <a:xfrm>
            <a:off x="7848600" y="3974625"/>
            <a:ext cx="289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JOB LEVEL</a:t>
            </a:r>
            <a:endParaRPr lang="en-IN" sz="24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61B7A28-C840-4CEF-ABF7-504A468B78CA}"/>
              </a:ext>
            </a:extLst>
          </p:cNvPr>
          <p:cNvSpPr/>
          <p:nvPr/>
        </p:nvSpPr>
        <p:spPr>
          <a:xfrm>
            <a:off x="7924800" y="4781550"/>
            <a:ext cx="457200" cy="414355"/>
          </a:xfrm>
          <a:prstGeom prst="ellipse">
            <a:avLst/>
          </a:prstGeom>
          <a:solidFill>
            <a:srgbClr val="FFC54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3B6565D-BFD2-4830-AEFF-8B38E93EF6FF}"/>
              </a:ext>
            </a:extLst>
          </p:cNvPr>
          <p:cNvSpPr/>
          <p:nvPr/>
        </p:nvSpPr>
        <p:spPr>
          <a:xfrm>
            <a:off x="7924800" y="5312116"/>
            <a:ext cx="457200" cy="414355"/>
          </a:xfrm>
          <a:prstGeom prst="ellipse">
            <a:avLst/>
          </a:prstGeom>
          <a:solidFill>
            <a:srgbClr val="B7E2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FC03F45-076F-492D-A787-2685EBEA0E7F}"/>
              </a:ext>
            </a:extLst>
          </p:cNvPr>
          <p:cNvSpPr/>
          <p:nvPr/>
        </p:nvSpPr>
        <p:spPr>
          <a:xfrm>
            <a:off x="7924800" y="5847172"/>
            <a:ext cx="457200" cy="414355"/>
          </a:xfrm>
          <a:prstGeom prst="ellipse">
            <a:avLst/>
          </a:prstGeom>
          <a:solidFill>
            <a:srgbClr val="0C86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b="1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52A43BB-B7C3-4A4D-B92B-657557014FCF}"/>
              </a:ext>
            </a:extLst>
          </p:cNvPr>
          <p:cNvSpPr/>
          <p:nvPr/>
        </p:nvSpPr>
        <p:spPr>
          <a:xfrm>
            <a:off x="7932420" y="6382228"/>
            <a:ext cx="457200" cy="414355"/>
          </a:xfrm>
          <a:prstGeom prst="ellipse">
            <a:avLst/>
          </a:prstGeom>
          <a:solidFill>
            <a:srgbClr val="FD51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2071FE8-8419-40BA-83E5-D2941B5F2116}"/>
              </a:ext>
            </a:extLst>
          </p:cNvPr>
          <p:cNvSpPr txBox="1"/>
          <p:nvPr/>
        </p:nvSpPr>
        <p:spPr>
          <a:xfrm>
            <a:off x="8389620" y="4807937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C-LEVEL</a:t>
            </a:r>
            <a:endParaRPr lang="en-IN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9FA0C87-FB49-410E-8FDC-98EB3890987E}"/>
              </a:ext>
            </a:extLst>
          </p:cNvPr>
          <p:cNvSpPr txBox="1"/>
          <p:nvPr/>
        </p:nvSpPr>
        <p:spPr>
          <a:xfrm>
            <a:off x="8382000" y="5312116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DIRECTOR+</a:t>
            </a:r>
            <a:endParaRPr lang="en-IN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6B14D6-4A3A-4C0C-896E-184D89A16C38}"/>
              </a:ext>
            </a:extLst>
          </p:cNvPr>
          <p:cNvSpPr txBox="1"/>
          <p:nvPr/>
        </p:nvSpPr>
        <p:spPr>
          <a:xfrm>
            <a:off x="8389620" y="5892195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MANAGER LEVEL</a:t>
            </a:r>
            <a:endParaRPr lang="en-IN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B650C5-B8D6-44B5-B3BB-EB51F1C24CB0}"/>
              </a:ext>
            </a:extLst>
          </p:cNvPr>
          <p:cNvSpPr txBox="1"/>
          <p:nvPr/>
        </p:nvSpPr>
        <p:spPr>
          <a:xfrm>
            <a:off x="8425180" y="6382228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OTHERS</a:t>
            </a:r>
            <a:endParaRPr lang="en-IN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59325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3">
            <a:extLst>
              <a:ext uri="{FF2B5EF4-FFF2-40B4-BE49-F238E27FC236}">
                <a16:creationId xmlns:a16="http://schemas.microsoft.com/office/drawing/2014/main" id="{6679FD49-22A5-10BF-7112-39091982C764}"/>
              </a:ext>
            </a:extLst>
          </p:cNvPr>
          <p:cNvSpPr/>
          <p:nvPr/>
        </p:nvSpPr>
        <p:spPr>
          <a:xfrm>
            <a:off x="0" y="15875"/>
            <a:ext cx="11430000" cy="6429375"/>
          </a:xfrm>
          <a:custGeom>
            <a:avLst/>
            <a:gdLst/>
            <a:ahLst/>
            <a:cxnLst/>
            <a:rect l="l" t="t" r="r" b="b"/>
            <a:pathLst>
              <a:path w="11430000" h="6429375">
                <a:moveTo>
                  <a:pt x="11430000" y="0"/>
                </a:moveTo>
                <a:lnTo>
                  <a:pt x="0" y="0"/>
                </a:lnTo>
                <a:lnTo>
                  <a:pt x="0" y="6429375"/>
                </a:lnTo>
                <a:lnTo>
                  <a:pt x="11430000" y="6429375"/>
                </a:lnTo>
                <a:lnTo>
                  <a:pt x="11430000" y="0"/>
                </a:lnTo>
                <a:close/>
              </a:path>
            </a:pathLst>
          </a:custGeom>
          <a:solidFill>
            <a:srgbClr val="09151A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B4F25B36-EAE9-FF76-E921-306F25B23241}"/>
              </a:ext>
            </a:extLst>
          </p:cNvPr>
          <p:cNvSpPr/>
          <p:nvPr/>
        </p:nvSpPr>
        <p:spPr>
          <a:xfrm>
            <a:off x="0" y="0"/>
            <a:ext cx="11430000" cy="6429375"/>
          </a:xfrm>
          <a:custGeom>
            <a:avLst/>
            <a:gdLst/>
            <a:ahLst/>
            <a:cxnLst/>
            <a:rect l="l" t="t" r="r" b="b"/>
            <a:pathLst>
              <a:path w="11430000" h="6429375">
                <a:moveTo>
                  <a:pt x="11430000" y="0"/>
                </a:moveTo>
                <a:lnTo>
                  <a:pt x="0" y="0"/>
                </a:lnTo>
                <a:lnTo>
                  <a:pt x="0" y="6429375"/>
                </a:lnTo>
                <a:lnTo>
                  <a:pt x="11430000" y="6429375"/>
                </a:lnTo>
                <a:lnTo>
                  <a:pt x="11430000" y="0"/>
                </a:lnTo>
                <a:close/>
              </a:path>
            </a:pathLst>
          </a:custGeom>
          <a:solidFill>
            <a:srgbClr val="09151A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B17BA2D7-A424-B343-0B54-C1EB0D36F1CD}"/>
              </a:ext>
            </a:extLst>
          </p:cNvPr>
          <p:cNvSpPr/>
          <p:nvPr/>
        </p:nvSpPr>
        <p:spPr>
          <a:xfrm>
            <a:off x="-1" y="50800"/>
            <a:ext cx="11430000" cy="6429375"/>
          </a:xfrm>
          <a:custGeom>
            <a:avLst/>
            <a:gdLst/>
            <a:ahLst/>
            <a:cxnLst/>
            <a:rect l="l" t="t" r="r" b="b"/>
            <a:pathLst>
              <a:path w="11430000" h="6429375">
                <a:moveTo>
                  <a:pt x="11430000" y="0"/>
                </a:moveTo>
                <a:lnTo>
                  <a:pt x="0" y="0"/>
                </a:lnTo>
                <a:lnTo>
                  <a:pt x="0" y="6429375"/>
                </a:lnTo>
                <a:lnTo>
                  <a:pt x="11430000" y="6429375"/>
                </a:lnTo>
                <a:lnTo>
                  <a:pt x="11430000" y="0"/>
                </a:lnTo>
                <a:close/>
              </a:path>
            </a:pathLst>
          </a:custGeom>
          <a:solidFill>
            <a:srgbClr val="09151A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A1106C39-6497-5560-9F83-AA4099141C07}"/>
              </a:ext>
            </a:extLst>
          </p:cNvPr>
          <p:cNvSpPr/>
          <p:nvPr/>
        </p:nvSpPr>
        <p:spPr>
          <a:xfrm>
            <a:off x="0" y="0"/>
            <a:ext cx="11430000" cy="6429375"/>
          </a:xfrm>
          <a:custGeom>
            <a:avLst/>
            <a:gdLst/>
            <a:ahLst/>
            <a:cxnLst/>
            <a:rect l="l" t="t" r="r" b="b"/>
            <a:pathLst>
              <a:path w="11430000" h="6429375">
                <a:moveTo>
                  <a:pt x="11430000" y="0"/>
                </a:moveTo>
                <a:lnTo>
                  <a:pt x="0" y="0"/>
                </a:lnTo>
                <a:lnTo>
                  <a:pt x="0" y="6429375"/>
                </a:lnTo>
                <a:lnTo>
                  <a:pt x="11430000" y="6429375"/>
                </a:lnTo>
                <a:lnTo>
                  <a:pt x="11430000" y="0"/>
                </a:lnTo>
                <a:close/>
              </a:path>
            </a:pathLst>
          </a:custGeom>
          <a:solidFill>
            <a:srgbClr val="09151A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E05E88-1248-FA1B-52E9-D28BED72A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North America/ Latin America/ South America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483098-D87E-F7A7-5990-CF38AB4E39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5044AC-8E42-4113-2FE8-BDEA22A361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136" y="1809105"/>
            <a:ext cx="2924583" cy="41153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032C5D0-5DBF-EEBD-ADD3-5ABFCD4223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7757" y="1738612"/>
            <a:ext cx="6033052" cy="4115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0216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3">
            <a:extLst>
              <a:ext uri="{FF2B5EF4-FFF2-40B4-BE49-F238E27FC236}">
                <a16:creationId xmlns:a16="http://schemas.microsoft.com/office/drawing/2014/main" id="{C0B38A0C-2661-4786-8DD9-9DB37EDD6247}"/>
              </a:ext>
            </a:extLst>
          </p:cNvPr>
          <p:cNvSpPr/>
          <p:nvPr/>
        </p:nvSpPr>
        <p:spPr>
          <a:xfrm>
            <a:off x="0" y="6350"/>
            <a:ext cx="11430000" cy="10267950"/>
          </a:xfrm>
          <a:custGeom>
            <a:avLst/>
            <a:gdLst/>
            <a:ahLst/>
            <a:cxnLst/>
            <a:rect l="l" t="t" r="r" b="b"/>
            <a:pathLst>
              <a:path w="11430000" h="10267950">
                <a:moveTo>
                  <a:pt x="11430000" y="0"/>
                </a:moveTo>
                <a:lnTo>
                  <a:pt x="0" y="0"/>
                </a:lnTo>
                <a:lnTo>
                  <a:pt x="0" y="10267950"/>
                </a:lnTo>
                <a:lnTo>
                  <a:pt x="11430000" y="10267950"/>
                </a:lnTo>
                <a:lnTo>
                  <a:pt x="11430000" y="0"/>
                </a:lnTo>
                <a:close/>
              </a:path>
            </a:pathLst>
          </a:custGeom>
          <a:solidFill>
            <a:srgbClr val="09151A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B2C5AED9-3FBC-4A9D-B943-D003688BBB74}"/>
              </a:ext>
            </a:extLst>
          </p:cNvPr>
          <p:cNvSpPr/>
          <p:nvPr/>
        </p:nvSpPr>
        <p:spPr>
          <a:xfrm>
            <a:off x="0" y="0"/>
            <a:ext cx="11430000" cy="10267950"/>
          </a:xfrm>
          <a:custGeom>
            <a:avLst/>
            <a:gdLst/>
            <a:ahLst/>
            <a:cxnLst/>
            <a:rect l="l" t="t" r="r" b="b"/>
            <a:pathLst>
              <a:path w="11430000" h="10267950">
                <a:moveTo>
                  <a:pt x="11430000" y="0"/>
                </a:moveTo>
                <a:lnTo>
                  <a:pt x="0" y="0"/>
                </a:lnTo>
                <a:lnTo>
                  <a:pt x="0" y="10267950"/>
                </a:lnTo>
                <a:lnTo>
                  <a:pt x="11430000" y="10267950"/>
                </a:lnTo>
                <a:lnTo>
                  <a:pt x="11430000" y="0"/>
                </a:lnTo>
                <a:close/>
              </a:path>
            </a:pathLst>
          </a:custGeom>
          <a:solidFill>
            <a:srgbClr val="09151A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8DE935FC-CA9B-4093-8299-D32E29604110}"/>
              </a:ext>
            </a:extLst>
          </p:cNvPr>
          <p:cNvSpPr/>
          <p:nvPr/>
        </p:nvSpPr>
        <p:spPr>
          <a:xfrm>
            <a:off x="0" y="12700"/>
            <a:ext cx="11430000" cy="10267950"/>
          </a:xfrm>
          <a:custGeom>
            <a:avLst/>
            <a:gdLst/>
            <a:ahLst/>
            <a:cxnLst/>
            <a:rect l="l" t="t" r="r" b="b"/>
            <a:pathLst>
              <a:path w="11430000" h="10267950">
                <a:moveTo>
                  <a:pt x="11430000" y="0"/>
                </a:moveTo>
                <a:lnTo>
                  <a:pt x="0" y="0"/>
                </a:lnTo>
                <a:lnTo>
                  <a:pt x="0" y="10267950"/>
                </a:lnTo>
                <a:lnTo>
                  <a:pt x="11430000" y="10267950"/>
                </a:lnTo>
                <a:lnTo>
                  <a:pt x="11430000" y="0"/>
                </a:lnTo>
                <a:close/>
              </a:path>
            </a:pathLst>
          </a:custGeom>
          <a:solidFill>
            <a:srgbClr val="09151A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68D275-6FCE-7243-E4B7-57FF2FA7ED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40" b="97760" l="1875" r="93482">
                        <a14:foregroundMark x1="38839" y1="14240" x2="15804" y2="8800"/>
                        <a14:foregroundMark x1="15804" y1="8800" x2="9643" y2="15200"/>
                        <a14:foregroundMark x1="9643" y1="15200" x2="6786" y2="63040"/>
                        <a14:foregroundMark x1="6786" y1="63040" x2="11696" y2="53280"/>
                        <a14:foregroundMark x1="11696" y1="53280" x2="11696" y2="41280"/>
                        <a14:foregroundMark x1="11696" y1="41280" x2="5625" y2="56480"/>
                        <a14:foregroundMark x1="5625" y1="56480" x2="4643" y2="73600"/>
                        <a14:foregroundMark x1="4643" y1="73600" x2="9732" y2="84640"/>
                        <a14:foregroundMark x1="9732" y1="84640" x2="15625" y2="80800"/>
                        <a14:foregroundMark x1="15625" y1="80800" x2="17679" y2="69440"/>
                        <a14:foregroundMark x1="17679" y1="69440" x2="11964" y2="77760"/>
                        <a14:foregroundMark x1="11964" y1="77760" x2="10089" y2="90240"/>
                        <a14:foregroundMark x1="10089" y1="90240" x2="17679" y2="90560"/>
                        <a14:foregroundMark x1="17679" y1="90560" x2="19911" y2="82400"/>
                        <a14:foregroundMark x1="19911" y1="82400" x2="10804" y2="86880"/>
                        <a14:foregroundMark x1="10804" y1="86880" x2="19375" y2="90240"/>
                        <a14:foregroundMark x1="19375" y1="90240" x2="24107" y2="87840"/>
                        <a14:foregroundMark x1="24107" y1="87840" x2="20000" y2="86400"/>
                        <a14:foregroundMark x1="20000" y1="86400" x2="12143" y2="90080"/>
                        <a14:foregroundMark x1="12143" y1="90080" x2="20982" y2="94080"/>
                        <a14:foregroundMark x1="20982" y1="94080" x2="32946" y2="93600"/>
                        <a14:foregroundMark x1="32946" y1="93600" x2="18214" y2="92480"/>
                        <a14:foregroundMark x1="18214" y1="92480" x2="25268" y2="96960"/>
                        <a14:foregroundMark x1="25268" y1="96960" x2="34286" y2="96960"/>
                        <a14:foregroundMark x1="34286" y1="96960" x2="30357" y2="93120"/>
                        <a14:foregroundMark x1="30357" y1="93120" x2="24018" y2="95840"/>
                        <a14:foregroundMark x1="24018" y1="95840" x2="28839" y2="97760"/>
                        <a14:foregroundMark x1="28839" y1="97760" x2="28125" y2="97280"/>
                        <a14:foregroundMark x1="39464" y1="1600" x2="2679" y2="5280"/>
                        <a14:foregroundMark x1="2679" y1="5280" x2="179" y2="82400"/>
                        <a14:foregroundMark x1="179" y1="82400" x2="1875" y2="90560"/>
                        <a14:foregroundMark x1="1875" y1="90560" x2="2946" y2="92960"/>
                        <a14:foregroundMark x1="39196" y1="3040" x2="12411" y2="3360"/>
                        <a14:foregroundMark x1="51875" y1="22720" x2="52857" y2="48960"/>
                        <a14:foregroundMark x1="52857" y1="48960" x2="53214" y2="26240"/>
                        <a14:foregroundMark x1="53214" y1="26240" x2="53036" y2="25120"/>
                        <a14:foregroundMark x1="59732" y1="37440" x2="58571" y2="48320"/>
                        <a14:foregroundMark x1="58571" y1="48320" x2="58929" y2="35840"/>
                        <a14:foregroundMark x1="65357" y1="47360" x2="65163" y2="54437"/>
                        <a14:foregroundMark x1="65408" y1="54214" x2="66161" y2="47360"/>
                        <a14:foregroundMark x1="72143" y1="40640" x2="71429" y2="50400"/>
                        <a14:foregroundMark x1="71429" y1="50400" x2="72857" y2="42240"/>
                        <a14:foregroundMark x1="72857" y1="42240" x2="72411" y2="40320"/>
                        <a14:foregroundMark x1="79464" y1="34560" x2="78661" y2="46080"/>
                        <a14:foregroundMark x1="78661" y1="46080" x2="79732" y2="37280"/>
                        <a14:foregroundMark x1="79732" y1="37280" x2="78661" y2="35040"/>
                        <a14:foregroundMark x1="86786" y1="44640" x2="86161" y2="52640"/>
                        <a14:foregroundMark x1="86161" y1="52640" x2="85446" y2="43520"/>
                        <a14:foregroundMark x1="85446" y1="43520" x2="85089" y2="43040"/>
                        <a14:foregroundMark x1="91429" y1="55200" x2="93482" y2="53440"/>
                        <a14:foregroundMark x1="62411" y1="85920" x2="58304" y2="89120"/>
                        <a14:foregroundMark x1="58304" y1="89120" x2="54554" y2="84640"/>
                        <a14:foregroundMark x1="54554" y1="84640" x2="52768" y2="77760"/>
                        <a14:foregroundMark x1="52768" y1="77760" x2="56607" y2="71360"/>
                        <a14:foregroundMark x1="56607" y1="71360" x2="62500" y2="69600"/>
                        <a14:foregroundMark x1="62500" y1="69600" x2="59286" y2="74720"/>
                        <a14:foregroundMark x1="59286" y1="74720" x2="50804" y2="82880"/>
                        <a14:foregroundMark x1="50804" y1="82880" x2="56250" y2="92160"/>
                        <a14:foregroundMark x1="62411" y1="86400" x2="58661" y2="91520"/>
                        <a14:foregroundMark x1="58661" y1="91520" x2="62589" y2="88160"/>
                        <a14:foregroundMark x1="62589" y1="88160" x2="59911" y2="87200"/>
                        <a14:foregroundMark x1="58839" y1="85280" x2="64286" y2="80960"/>
                        <a14:foregroundMark x1="64286" y1="80960" x2="59464" y2="83520"/>
                        <a14:foregroundMark x1="59464" y1="83520" x2="62054" y2="89600"/>
                        <a14:foregroundMark x1="62054" y1="89600" x2="61161" y2="90240"/>
                        <a14:foregroundMark x1="60625" y1="76160" x2="64732" y2="72320"/>
                        <a14:foregroundMark x1="64732" y1="72320" x2="61161" y2="76000"/>
                        <a14:backgroundMark x1="64107" y1="56800" x2="66518" y2="5824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1430000" cy="637834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D683B4E-8CD0-49F9-9F9F-D56CCCDB5AA8}"/>
              </a:ext>
            </a:extLst>
          </p:cNvPr>
          <p:cNvSpPr txBox="1"/>
          <p:nvPr/>
        </p:nvSpPr>
        <p:spPr>
          <a:xfrm>
            <a:off x="7238999" y="883942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COMPANY SIZE</a:t>
            </a:r>
            <a:endParaRPr lang="en-IN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DDB0F3C-F69B-4F23-9A67-A422CAB574DD}"/>
              </a:ext>
            </a:extLst>
          </p:cNvPr>
          <p:cNvSpPr txBox="1"/>
          <p:nvPr/>
        </p:nvSpPr>
        <p:spPr>
          <a:xfrm>
            <a:off x="7848600" y="3974625"/>
            <a:ext cx="289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JOB LEVEL</a:t>
            </a:r>
            <a:endParaRPr lang="en-IN" sz="24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FA52CCE-B0F8-4B8E-A675-7665A4D5E794}"/>
              </a:ext>
            </a:extLst>
          </p:cNvPr>
          <p:cNvSpPr/>
          <p:nvPr/>
        </p:nvSpPr>
        <p:spPr>
          <a:xfrm>
            <a:off x="7924800" y="4781550"/>
            <a:ext cx="457200" cy="414355"/>
          </a:xfrm>
          <a:prstGeom prst="ellipse">
            <a:avLst/>
          </a:prstGeom>
          <a:solidFill>
            <a:srgbClr val="FFC54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1044FAF-1B6D-4F9D-A00A-A7CF2A461865}"/>
              </a:ext>
            </a:extLst>
          </p:cNvPr>
          <p:cNvSpPr/>
          <p:nvPr/>
        </p:nvSpPr>
        <p:spPr>
          <a:xfrm>
            <a:off x="7924800" y="5312116"/>
            <a:ext cx="457200" cy="414355"/>
          </a:xfrm>
          <a:prstGeom prst="ellipse">
            <a:avLst/>
          </a:prstGeom>
          <a:solidFill>
            <a:srgbClr val="B7E2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F20E176-DEB2-43FC-B9FF-CCEF0DF99199}"/>
              </a:ext>
            </a:extLst>
          </p:cNvPr>
          <p:cNvSpPr/>
          <p:nvPr/>
        </p:nvSpPr>
        <p:spPr>
          <a:xfrm>
            <a:off x="7924800" y="5847172"/>
            <a:ext cx="457200" cy="414355"/>
          </a:xfrm>
          <a:prstGeom prst="ellipse">
            <a:avLst/>
          </a:prstGeom>
          <a:solidFill>
            <a:srgbClr val="0C86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b="1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44F5FC5-F24D-4AF2-BAF4-0D7EB5AE103E}"/>
              </a:ext>
            </a:extLst>
          </p:cNvPr>
          <p:cNvSpPr/>
          <p:nvPr/>
        </p:nvSpPr>
        <p:spPr>
          <a:xfrm>
            <a:off x="7932420" y="6382228"/>
            <a:ext cx="457200" cy="414355"/>
          </a:xfrm>
          <a:prstGeom prst="ellipse">
            <a:avLst/>
          </a:prstGeom>
          <a:solidFill>
            <a:srgbClr val="FD51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F081964-8A9C-4CE4-988A-98EC97B5D388}"/>
              </a:ext>
            </a:extLst>
          </p:cNvPr>
          <p:cNvSpPr txBox="1"/>
          <p:nvPr/>
        </p:nvSpPr>
        <p:spPr>
          <a:xfrm>
            <a:off x="8389620" y="4807937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C-LEVEL</a:t>
            </a:r>
            <a:endParaRPr lang="en-IN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C7D827A-416F-43BB-8A38-B0D34DBB803B}"/>
              </a:ext>
            </a:extLst>
          </p:cNvPr>
          <p:cNvSpPr txBox="1"/>
          <p:nvPr/>
        </p:nvSpPr>
        <p:spPr>
          <a:xfrm>
            <a:off x="8382000" y="5312116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DIRECTOR+</a:t>
            </a:r>
            <a:endParaRPr lang="en-IN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789C788-B6DF-4A1C-AF16-0649FC806FA4}"/>
              </a:ext>
            </a:extLst>
          </p:cNvPr>
          <p:cNvSpPr txBox="1"/>
          <p:nvPr/>
        </p:nvSpPr>
        <p:spPr>
          <a:xfrm>
            <a:off x="8389620" y="5892195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MANAGER LEVEL</a:t>
            </a:r>
            <a:endParaRPr lang="en-IN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4DE18CD-B324-4C1F-B8D4-D2094C9B2F5B}"/>
              </a:ext>
            </a:extLst>
          </p:cNvPr>
          <p:cNvSpPr txBox="1"/>
          <p:nvPr/>
        </p:nvSpPr>
        <p:spPr>
          <a:xfrm>
            <a:off x="8425180" y="6382228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OTHERS</a:t>
            </a:r>
            <a:endParaRPr lang="en-IN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71522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79471213-5791-D41B-AB93-98155AD68CE1}"/>
              </a:ext>
            </a:extLst>
          </p:cNvPr>
          <p:cNvSpPr/>
          <p:nvPr/>
        </p:nvSpPr>
        <p:spPr>
          <a:xfrm>
            <a:off x="0" y="0"/>
            <a:ext cx="11430000" cy="6429375"/>
          </a:xfrm>
          <a:custGeom>
            <a:avLst/>
            <a:gdLst/>
            <a:ahLst/>
            <a:cxnLst/>
            <a:rect l="l" t="t" r="r" b="b"/>
            <a:pathLst>
              <a:path w="11430000" h="6429375">
                <a:moveTo>
                  <a:pt x="11430000" y="0"/>
                </a:moveTo>
                <a:lnTo>
                  <a:pt x="0" y="0"/>
                </a:lnTo>
                <a:lnTo>
                  <a:pt x="0" y="6429375"/>
                </a:lnTo>
                <a:lnTo>
                  <a:pt x="11430000" y="6429375"/>
                </a:lnTo>
                <a:lnTo>
                  <a:pt x="11430000" y="0"/>
                </a:lnTo>
                <a:close/>
              </a:path>
            </a:pathLst>
          </a:custGeom>
          <a:solidFill>
            <a:srgbClr val="09151A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3DEA8DEC-6A1A-A142-155A-2C7C5512C654}"/>
              </a:ext>
            </a:extLst>
          </p:cNvPr>
          <p:cNvSpPr/>
          <p:nvPr/>
        </p:nvSpPr>
        <p:spPr>
          <a:xfrm>
            <a:off x="0" y="0"/>
            <a:ext cx="11430000" cy="6429375"/>
          </a:xfrm>
          <a:custGeom>
            <a:avLst/>
            <a:gdLst/>
            <a:ahLst/>
            <a:cxnLst/>
            <a:rect l="l" t="t" r="r" b="b"/>
            <a:pathLst>
              <a:path w="11430000" h="6429375">
                <a:moveTo>
                  <a:pt x="11430000" y="0"/>
                </a:moveTo>
                <a:lnTo>
                  <a:pt x="0" y="0"/>
                </a:lnTo>
                <a:lnTo>
                  <a:pt x="0" y="6429375"/>
                </a:lnTo>
                <a:lnTo>
                  <a:pt x="11430000" y="6429375"/>
                </a:lnTo>
                <a:lnTo>
                  <a:pt x="11430000" y="0"/>
                </a:lnTo>
                <a:close/>
              </a:path>
            </a:pathLst>
          </a:custGeom>
          <a:solidFill>
            <a:srgbClr val="09151A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03066118-0E05-42F6-68C6-4278D4F7E03D}"/>
              </a:ext>
            </a:extLst>
          </p:cNvPr>
          <p:cNvSpPr/>
          <p:nvPr/>
        </p:nvSpPr>
        <p:spPr>
          <a:xfrm>
            <a:off x="-1" y="0"/>
            <a:ext cx="11430000" cy="6429375"/>
          </a:xfrm>
          <a:custGeom>
            <a:avLst/>
            <a:gdLst/>
            <a:ahLst/>
            <a:cxnLst/>
            <a:rect l="l" t="t" r="r" b="b"/>
            <a:pathLst>
              <a:path w="11430000" h="6429375">
                <a:moveTo>
                  <a:pt x="11430000" y="0"/>
                </a:moveTo>
                <a:lnTo>
                  <a:pt x="0" y="0"/>
                </a:lnTo>
                <a:lnTo>
                  <a:pt x="0" y="6429375"/>
                </a:lnTo>
                <a:lnTo>
                  <a:pt x="11430000" y="6429375"/>
                </a:lnTo>
                <a:lnTo>
                  <a:pt x="11430000" y="0"/>
                </a:lnTo>
                <a:close/>
              </a:path>
            </a:pathLst>
          </a:custGeom>
          <a:solidFill>
            <a:srgbClr val="09151A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F50E3F-289A-E7B1-F616-A71939C7A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Industry Coverage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E25E93-890F-84F9-409D-BFD99BC888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AA3C7B-0DD4-6375-6C51-2FDA350561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086" y="1971401"/>
            <a:ext cx="3115110" cy="39057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4923AE-5E8D-44D0-CDD0-1CF6760C7F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0900" y="1971401"/>
            <a:ext cx="6146800" cy="384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4620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3">
            <a:extLst>
              <a:ext uri="{FF2B5EF4-FFF2-40B4-BE49-F238E27FC236}">
                <a16:creationId xmlns:a16="http://schemas.microsoft.com/office/drawing/2014/main" id="{9EBE1AB4-7D06-45A3-8E01-F23F953B2ED0}"/>
              </a:ext>
            </a:extLst>
          </p:cNvPr>
          <p:cNvSpPr/>
          <p:nvPr/>
        </p:nvSpPr>
        <p:spPr>
          <a:xfrm>
            <a:off x="0" y="12700"/>
            <a:ext cx="11430000" cy="10267950"/>
          </a:xfrm>
          <a:custGeom>
            <a:avLst/>
            <a:gdLst/>
            <a:ahLst/>
            <a:cxnLst/>
            <a:rect l="l" t="t" r="r" b="b"/>
            <a:pathLst>
              <a:path w="11430000" h="10267950">
                <a:moveTo>
                  <a:pt x="11430000" y="0"/>
                </a:moveTo>
                <a:lnTo>
                  <a:pt x="0" y="0"/>
                </a:lnTo>
                <a:lnTo>
                  <a:pt x="0" y="10267950"/>
                </a:lnTo>
                <a:lnTo>
                  <a:pt x="11430000" y="10267950"/>
                </a:lnTo>
                <a:lnTo>
                  <a:pt x="11430000" y="0"/>
                </a:lnTo>
                <a:close/>
              </a:path>
            </a:pathLst>
          </a:custGeom>
          <a:solidFill>
            <a:srgbClr val="09151A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9B050AFB-D301-44AE-B0E0-AF8E361FAEA3}"/>
              </a:ext>
            </a:extLst>
          </p:cNvPr>
          <p:cNvSpPr/>
          <p:nvPr/>
        </p:nvSpPr>
        <p:spPr>
          <a:xfrm>
            <a:off x="0" y="180975"/>
            <a:ext cx="11430000" cy="10267950"/>
          </a:xfrm>
          <a:custGeom>
            <a:avLst/>
            <a:gdLst/>
            <a:ahLst/>
            <a:cxnLst/>
            <a:rect l="l" t="t" r="r" b="b"/>
            <a:pathLst>
              <a:path w="11430000" h="10267950">
                <a:moveTo>
                  <a:pt x="11430000" y="0"/>
                </a:moveTo>
                <a:lnTo>
                  <a:pt x="0" y="0"/>
                </a:lnTo>
                <a:lnTo>
                  <a:pt x="0" y="10267950"/>
                </a:lnTo>
                <a:lnTo>
                  <a:pt x="11430000" y="10267950"/>
                </a:lnTo>
                <a:lnTo>
                  <a:pt x="11430000" y="0"/>
                </a:lnTo>
                <a:close/>
              </a:path>
            </a:pathLst>
          </a:custGeom>
          <a:solidFill>
            <a:srgbClr val="09151A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95A360DC-A1D9-42F4-9255-C09089683A1D}"/>
              </a:ext>
            </a:extLst>
          </p:cNvPr>
          <p:cNvSpPr/>
          <p:nvPr/>
        </p:nvSpPr>
        <p:spPr>
          <a:xfrm>
            <a:off x="0" y="-22679"/>
            <a:ext cx="11430000" cy="10267950"/>
          </a:xfrm>
          <a:custGeom>
            <a:avLst/>
            <a:gdLst/>
            <a:ahLst/>
            <a:cxnLst/>
            <a:rect l="l" t="t" r="r" b="b"/>
            <a:pathLst>
              <a:path w="11430000" h="10267950">
                <a:moveTo>
                  <a:pt x="11430000" y="0"/>
                </a:moveTo>
                <a:lnTo>
                  <a:pt x="0" y="0"/>
                </a:lnTo>
                <a:lnTo>
                  <a:pt x="0" y="10267950"/>
                </a:lnTo>
                <a:lnTo>
                  <a:pt x="11430000" y="10267950"/>
                </a:lnTo>
                <a:lnTo>
                  <a:pt x="11430000" y="0"/>
                </a:lnTo>
                <a:close/>
              </a:path>
            </a:pathLst>
          </a:custGeom>
          <a:solidFill>
            <a:srgbClr val="09151A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787FC6DC-DB7E-4A0D-8A5F-21306C48AA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19200" y="539327"/>
            <a:ext cx="9296400" cy="59824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spc="-5" dirty="0">
                <a:latin typeface="Verdana" panose="020B0604030504040204" pitchFamily="34" charset="0"/>
                <a:ea typeface="Verdana" panose="020B0604030504040204" pitchFamily="34" charset="0"/>
              </a:rPr>
              <a:t>Our</a:t>
            </a:r>
            <a:r>
              <a:rPr b="1" spc="-20" dirty="0">
                <a:latin typeface="Verdana" panose="020B0604030504040204" pitchFamily="34" charset="0"/>
                <a:ea typeface="Verdana" panose="020B0604030504040204" pitchFamily="34" charset="0"/>
              </a:rPr>
              <a:t> Marketing</a:t>
            </a:r>
            <a:r>
              <a:rPr b="1" spc="-25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b="1" spc="-5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Solution</a:t>
            </a:r>
            <a:r>
              <a:rPr b="1" spc="-15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b="1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Services</a:t>
            </a:r>
          </a:p>
        </p:txBody>
      </p:sp>
      <p:sp>
        <p:nvSpPr>
          <p:cNvPr id="10" name="object 9">
            <a:extLst>
              <a:ext uri="{FF2B5EF4-FFF2-40B4-BE49-F238E27FC236}">
                <a16:creationId xmlns:a16="http://schemas.microsoft.com/office/drawing/2014/main" id="{6E1FD092-838E-4C4D-B523-9FA474F91110}"/>
              </a:ext>
            </a:extLst>
          </p:cNvPr>
          <p:cNvSpPr/>
          <p:nvPr/>
        </p:nvSpPr>
        <p:spPr>
          <a:xfrm>
            <a:off x="401637" y="1352550"/>
            <a:ext cx="10626725" cy="0"/>
          </a:xfrm>
          <a:custGeom>
            <a:avLst/>
            <a:gdLst/>
            <a:ahLst/>
            <a:cxnLst/>
            <a:rect l="l" t="t" r="r" b="b"/>
            <a:pathLst>
              <a:path w="10626725">
                <a:moveTo>
                  <a:pt x="0" y="0"/>
                </a:moveTo>
                <a:lnTo>
                  <a:pt x="10626598" y="0"/>
                </a:lnTo>
              </a:path>
            </a:pathLst>
          </a:custGeom>
          <a:ln w="635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3">
            <a:extLst>
              <a:ext uri="{FF2B5EF4-FFF2-40B4-BE49-F238E27FC236}">
                <a16:creationId xmlns:a16="http://schemas.microsoft.com/office/drawing/2014/main" id="{F527D3A1-D198-41B5-98DB-91DD03EC44ED}"/>
              </a:ext>
            </a:extLst>
          </p:cNvPr>
          <p:cNvPicPr/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66800" y="2479223"/>
            <a:ext cx="1127760" cy="1030224"/>
          </a:xfrm>
          <a:prstGeom prst="rect">
            <a:avLst/>
          </a:prstGeom>
        </p:spPr>
      </p:pic>
      <p:pic>
        <p:nvPicPr>
          <p:cNvPr id="12" name="object 5">
            <a:extLst>
              <a:ext uri="{FF2B5EF4-FFF2-40B4-BE49-F238E27FC236}">
                <a16:creationId xmlns:a16="http://schemas.microsoft.com/office/drawing/2014/main" id="{1551E7FC-6AFF-4034-8765-9A651341EAEF}"/>
              </a:ext>
            </a:extLst>
          </p:cNvPr>
          <p:cNvPicPr/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122926" y="3509447"/>
            <a:ext cx="1126236" cy="1030224"/>
          </a:xfrm>
          <a:prstGeom prst="rect">
            <a:avLst/>
          </a:prstGeom>
        </p:spPr>
      </p:pic>
      <p:pic>
        <p:nvPicPr>
          <p:cNvPr id="13" name="object 8">
            <a:extLst>
              <a:ext uri="{FF2B5EF4-FFF2-40B4-BE49-F238E27FC236}">
                <a16:creationId xmlns:a16="http://schemas.microsoft.com/office/drawing/2014/main" id="{815F5BDF-5A00-42DD-B401-731D5044D79B}"/>
              </a:ext>
            </a:extLst>
          </p:cNvPr>
          <p:cNvPicPr/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87841" y="2309143"/>
            <a:ext cx="1127759" cy="1030224"/>
          </a:xfrm>
          <a:prstGeom prst="rect">
            <a:avLst/>
          </a:prstGeom>
        </p:spPr>
      </p:pic>
      <p:sp>
        <p:nvSpPr>
          <p:cNvPr id="14" name="object 6">
            <a:extLst>
              <a:ext uri="{FF2B5EF4-FFF2-40B4-BE49-F238E27FC236}">
                <a16:creationId xmlns:a16="http://schemas.microsoft.com/office/drawing/2014/main" id="{3B4F3C4E-6186-4BF1-8C03-FA7C14919C00}"/>
              </a:ext>
            </a:extLst>
          </p:cNvPr>
          <p:cNvSpPr txBox="1"/>
          <p:nvPr/>
        </p:nvSpPr>
        <p:spPr>
          <a:xfrm>
            <a:off x="533400" y="4128633"/>
            <a:ext cx="3048000" cy="191866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95" dirty="0">
                <a:solidFill>
                  <a:srgbClr val="FFFFFF"/>
                </a:solidFill>
                <a:latin typeface="Arial"/>
                <a:cs typeface="Arial"/>
              </a:rPr>
              <a:t>B2</a:t>
            </a:r>
            <a:r>
              <a:rPr sz="2200" b="1" spc="-265" dirty="0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sz="22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b="1" spc="-135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200" b="1" spc="-16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200" b="1" spc="-11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200" b="1" spc="-175" dirty="0">
                <a:solidFill>
                  <a:srgbClr val="FFFFFF"/>
                </a:solidFill>
                <a:latin typeface="Arial"/>
                <a:cs typeface="Arial"/>
              </a:rPr>
              <a:t>k</a:t>
            </a:r>
            <a:r>
              <a:rPr sz="2200" b="1" spc="-15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200" b="1" spc="-4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200" b="1" spc="-9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200" b="1" spc="-20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200" b="1" spc="-110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22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b="1" spc="-229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200" b="1" spc="-22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200" b="1" spc="-90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2200" b="1" spc="-20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2200" b="1" spc="-65" dirty="0">
                <a:solidFill>
                  <a:srgbClr val="FFFFFF"/>
                </a:solidFill>
                <a:latin typeface="Arial"/>
                <a:cs typeface="Arial"/>
              </a:rPr>
              <a:t>ti</a:t>
            </a:r>
            <a:r>
              <a:rPr sz="2200" b="1" spc="-16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200" b="1" spc="-195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200" b="1" spc="-26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endParaRPr sz="2200" dirty="0">
              <a:latin typeface="Arial"/>
              <a:cs typeface="Arial"/>
            </a:endParaRPr>
          </a:p>
          <a:p>
            <a:pPr marL="61594" marR="1482725">
              <a:lnSpc>
                <a:spcPct val="169200"/>
              </a:lnSpc>
              <a:spcBef>
                <a:spcPts val="440"/>
              </a:spcBef>
            </a:pPr>
            <a:r>
              <a:rPr sz="1200" spc="-35" dirty="0">
                <a:solidFill>
                  <a:srgbClr val="00B0F0"/>
                </a:solidFill>
                <a:latin typeface="Microsoft Sans Serif"/>
                <a:cs typeface="Microsoft Sans Serif"/>
              </a:rPr>
              <a:t>Content</a:t>
            </a:r>
            <a:r>
              <a:rPr sz="1200" spc="30" dirty="0">
                <a:solidFill>
                  <a:srgbClr val="00B0F0"/>
                </a:solidFill>
                <a:latin typeface="Microsoft Sans Serif"/>
                <a:cs typeface="Microsoft Sans Serif"/>
              </a:rPr>
              <a:t> </a:t>
            </a:r>
            <a:r>
              <a:rPr sz="1200" spc="-35" dirty="0">
                <a:solidFill>
                  <a:srgbClr val="00B0F0"/>
                </a:solidFill>
                <a:latin typeface="Microsoft Sans Serif"/>
                <a:cs typeface="Microsoft Sans Serif"/>
              </a:rPr>
              <a:t>Syndication </a:t>
            </a:r>
            <a:r>
              <a:rPr sz="1200" spc="-30" dirty="0">
                <a:solidFill>
                  <a:srgbClr val="00B0F0"/>
                </a:solidFill>
                <a:latin typeface="Microsoft Sans Serif"/>
                <a:cs typeface="Microsoft Sans Serif"/>
              </a:rPr>
              <a:t> </a:t>
            </a:r>
            <a:r>
              <a:rPr sz="1200" spc="-55" dirty="0">
                <a:solidFill>
                  <a:srgbClr val="00B0F0"/>
                </a:solidFill>
                <a:latin typeface="Microsoft Sans Serif"/>
                <a:cs typeface="Microsoft Sans Serif"/>
              </a:rPr>
              <a:t>MIL</a:t>
            </a:r>
            <a:r>
              <a:rPr sz="1200" spc="-60" dirty="0">
                <a:solidFill>
                  <a:srgbClr val="00B0F0"/>
                </a:solidFill>
                <a:latin typeface="Microsoft Sans Serif"/>
                <a:cs typeface="Microsoft Sans Serif"/>
              </a:rPr>
              <a:t>A</a:t>
            </a:r>
            <a:r>
              <a:rPr sz="1200" spc="100" dirty="0">
                <a:solidFill>
                  <a:srgbClr val="00B0F0"/>
                </a:solidFill>
                <a:latin typeface="Microsoft Sans Serif"/>
                <a:cs typeface="Microsoft Sans Serif"/>
              </a:rPr>
              <a:t>/</a:t>
            </a:r>
            <a:r>
              <a:rPr sz="1200" spc="-35" dirty="0">
                <a:solidFill>
                  <a:srgbClr val="00B0F0"/>
                </a:solidFill>
                <a:latin typeface="Microsoft Sans Serif"/>
                <a:cs typeface="Microsoft Sans Serif"/>
              </a:rPr>
              <a:t>MQL</a:t>
            </a:r>
            <a:r>
              <a:rPr sz="1200" spc="-10" dirty="0">
                <a:solidFill>
                  <a:srgbClr val="00B0F0"/>
                </a:solidFill>
                <a:latin typeface="Microsoft Sans Serif"/>
                <a:cs typeface="Microsoft Sans Serif"/>
              </a:rPr>
              <a:t>/</a:t>
            </a:r>
            <a:r>
              <a:rPr sz="1200" spc="-65" dirty="0">
                <a:solidFill>
                  <a:srgbClr val="00B0F0"/>
                </a:solidFill>
                <a:latin typeface="Microsoft Sans Serif"/>
                <a:cs typeface="Microsoft Sans Serif"/>
              </a:rPr>
              <a:t>SQL</a:t>
            </a:r>
            <a:r>
              <a:rPr sz="1200" spc="-25" dirty="0">
                <a:solidFill>
                  <a:srgbClr val="00B0F0"/>
                </a:solidFill>
                <a:latin typeface="Microsoft Sans Serif"/>
                <a:cs typeface="Microsoft Sans Serif"/>
              </a:rPr>
              <a:t>/</a:t>
            </a:r>
            <a:r>
              <a:rPr sz="1200" spc="-165" dirty="0">
                <a:solidFill>
                  <a:srgbClr val="00B0F0"/>
                </a:solidFill>
                <a:latin typeface="Microsoft Sans Serif"/>
                <a:cs typeface="Microsoft Sans Serif"/>
              </a:rPr>
              <a:t>S</a:t>
            </a:r>
            <a:r>
              <a:rPr sz="1200" spc="-185" dirty="0">
                <a:solidFill>
                  <a:srgbClr val="00B0F0"/>
                </a:solidFill>
                <a:latin typeface="Microsoft Sans Serif"/>
                <a:cs typeface="Microsoft Sans Serif"/>
              </a:rPr>
              <a:t>R</a:t>
            </a:r>
            <a:r>
              <a:rPr sz="1200" spc="-110" dirty="0">
                <a:solidFill>
                  <a:srgbClr val="00B0F0"/>
                </a:solidFill>
                <a:latin typeface="Microsoft Sans Serif"/>
                <a:cs typeface="Microsoft Sans Serif"/>
              </a:rPr>
              <a:t>LS</a:t>
            </a:r>
            <a:endParaRPr sz="1200" dirty="0">
              <a:solidFill>
                <a:srgbClr val="00B0F0"/>
              </a:solidFill>
              <a:latin typeface="Microsoft Sans Serif"/>
              <a:cs typeface="Microsoft Sans Serif"/>
            </a:endParaRPr>
          </a:p>
          <a:p>
            <a:pPr marL="61594" marR="1280160">
              <a:lnSpc>
                <a:spcPct val="169200"/>
              </a:lnSpc>
              <a:spcBef>
                <a:spcPts val="15"/>
              </a:spcBef>
            </a:pPr>
            <a:r>
              <a:rPr sz="1200" spc="-15" dirty="0">
                <a:solidFill>
                  <a:srgbClr val="00B0F0"/>
                </a:solidFill>
                <a:latin typeface="Microsoft Sans Serif"/>
                <a:cs typeface="Microsoft Sans Serif"/>
              </a:rPr>
              <a:t>Appointment</a:t>
            </a:r>
            <a:r>
              <a:rPr sz="1200" spc="10" dirty="0">
                <a:solidFill>
                  <a:srgbClr val="00B0F0"/>
                </a:solidFill>
                <a:latin typeface="Microsoft Sans Serif"/>
                <a:cs typeface="Microsoft Sans Serif"/>
              </a:rPr>
              <a:t> </a:t>
            </a:r>
            <a:r>
              <a:rPr sz="1200" spc="-45" dirty="0">
                <a:solidFill>
                  <a:srgbClr val="00B0F0"/>
                </a:solidFill>
                <a:latin typeface="Microsoft Sans Serif"/>
                <a:cs typeface="Microsoft Sans Serif"/>
              </a:rPr>
              <a:t>Generation </a:t>
            </a:r>
            <a:r>
              <a:rPr sz="1200" spc="-305" dirty="0">
                <a:solidFill>
                  <a:srgbClr val="00B0F0"/>
                </a:solidFill>
                <a:latin typeface="Microsoft Sans Serif"/>
                <a:cs typeface="Microsoft Sans Serif"/>
              </a:rPr>
              <a:t> </a:t>
            </a:r>
            <a:r>
              <a:rPr sz="1200" spc="-90" dirty="0">
                <a:solidFill>
                  <a:srgbClr val="00B0F0"/>
                </a:solidFill>
                <a:latin typeface="Microsoft Sans Serif"/>
                <a:cs typeface="Microsoft Sans Serif"/>
              </a:rPr>
              <a:t>BANT</a:t>
            </a:r>
            <a:r>
              <a:rPr sz="1200" spc="-85" dirty="0">
                <a:solidFill>
                  <a:srgbClr val="00B0F0"/>
                </a:solidFill>
                <a:latin typeface="Microsoft Sans Serif"/>
                <a:cs typeface="Microsoft Sans Serif"/>
              </a:rPr>
              <a:t> </a:t>
            </a:r>
            <a:r>
              <a:rPr sz="1200" dirty="0">
                <a:solidFill>
                  <a:srgbClr val="00B0F0"/>
                </a:solidFill>
                <a:latin typeface="Microsoft Sans Serif"/>
                <a:cs typeface="Microsoft Sans Serif"/>
              </a:rPr>
              <a:t>or </a:t>
            </a:r>
            <a:r>
              <a:rPr sz="1200" spc="-100" dirty="0">
                <a:solidFill>
                  <a:srgbClr val="00B0F0"/>
                </a:solidFill>
                <a:latin typeface="Microsoft Sans Serif"/>
                <a:cs typeface="Microsoft Sans Serif"/>
              </a:rPr>
              <a:t>CHAMP</a:t>
            </a:r>
            <a:r>
              <a:rPr sz="1200" spc="-95" dirty="0">
                <a:solidFill>
                  <a:srgbClr val="00B0F0"/>
                </a:solidFill>
                <a:latin typeface="Microsoft Sans Serif"/>
                <a:cs typeface="Microsoft Sans Serif"/>
              </a:rPr>
              <a:t> </a:t>
            </a:r>
            <a:r>
              <a:rPr sz="1200" spc="-60" dirty="0">
                <a:solidFill>
                  <a:srgbClr val="00B0F0"/>
                </a:solidFill>
                <a:latin typeface="Microsoft Sans Serif"/>
                <a:cs typeface="Microsoft Sans Serif"/>
              </a:rPr>
              <a:t>Leads </a:t>
            </a:r>
            <a:r>
              <a:rPr sz="1200" spc="-55" dirty="0">
                <a:solidFill>
                  <a:srgbClr val="00B0F0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00B0F0"/>
                </a:solidFill>
                <a:latin typeface="Microsoft Sans Serif"/>
                <a:cs typeface="Microsoft Sans Serif"/>
              </a:rPr>
              <a:t>Intent</a:t>
            </a:r>
            <a:r>
              <a:rPr sz="1200" spc="40" dirty="0">
                <a:solidFill>
                  <a:srgbClr val="00B0F0"/>
                </a:solidFill>
                <a:latin typeface="Microsoft Sans Serif"/>
                <a:cs typeface="Microsoft Sans Serif"/>
              </a:rPr>
              <a:t> </a:t>
            </a:r>
            <a:r>
              <a:rPr sz="1200" spc="-55" dirty="0">
                <a:solidFill>
                  <a:srgbClr val="00B0F0"/>
                </a:solidFill>
                <a:latin typeface="Microsoft Sans Serif"/>
                <a:cs typeface="Microsoft Sans Serif"/>
              </a:rPr>
              <a:t>Leads</a:t>
            </a:r>
            <a:endParaRPr sz="1200" dirty="0">
              <a:solidFill>
                <a:srgbClr val="00B0F0"/>
              </a:solidFill>
              <a:latin typeface="Microsoft Sans Serif"/>
              <a:cs typeface="Microsoft Sans Serif"/>
            </a:endParaRPr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D07A59AF-F16D-4537-80A6-9956E2C83948}"/>
              </a:ext>
            </a:extLst>
          </p:cNvPr>
          <p:cNvSpPr txBox="1"/>
          <p:nvPr/>
        </p:nvSpPr>
        <p:spPr>
          <a:xfrm>
            <a:off x="4341812" y="5087966"/>
            <a:ext cx="3051175" cy="1976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530" algn="just">
              <a:lnSpc>
                <a:spcPct val="100000"/>
              </a:lnSpc>
              <a:spcBef>
                <a:spcPts val="100"/>
              </a:spcBef>
            </a:pPr>
            <a:r>
              <a:rPr sz="2000" b="1" spc="-28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000" b="1" spc="-150" dirty="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sz="2000" b="1" spc="-17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000" b="1" spc="-18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000" b="1" spc="-20" dirty="0">
                <a:solidFill>
                  <a:srgbClr val="FFFFFF"/>
                </a:solidFill>
                <a:latin typeface="Arial"/>
                <a:cs typeface="Arial"/>
              </a:rPr>
              <a:t>t </a:t>
            </a:r>
            <a:r>
              <a:rPr sz="2000" b="1" spc="-28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000" b="1" spc="-17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2000" b="1" spc="-120" dirty="0">
                <a:solidFill>
                  <a:srgbClr val="FFFFFF"/>
                </a:solidFill>
                <a:latin typeface="Arial"/>
                <a:cs typeface="Arial"/>
              </a:rPr>
              <a:t>pp</a:t>
            </a:r>
            <a:r>
              <a:rPr sz="2000" b="1" spc="-15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000" b="1" spc="-11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000" b="1" spc="-2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28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000" b="1" spc="-12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000" b="1" spc="-10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000" b="1" spc="-195" dirty="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sz="2000" b="1" spc="-9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000" b="1" spc="-25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2000" b="1" spc="-13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000" b="1" spc="-23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endParaRPr sz="2000" dirty="0">
              <a:latin typeface="Arial"/>
              <a:cs typeface="Arial"/>
            </a:endParaRPr>
          </a:p>
          <a:p>
            <a:pPr marL="12700" marR="5080" algn="just">
              <a:lnSpc>
                <a:spcPct val="169600"/>
              </a:lnSpc>
              <a:spcBef>
                <a:spcPts val="755"/>
              </a:spcBef>
            </a:pPr>
            <a:r>
              <a:rPr sz="1200" spc="-55" dirty="0">
                <a:solidFill>
                  <a:srgbClr val="00B0F0"/>
                </a:solidFill>
                <a:latin typeface="Microsoft Sans Serif"/>
                <a:cs typeface="Microsoft Sans Serif"/>
              </a:rPr>
              <a:t>Seminar </a:t>
            </a:r>
            <a:r>
              <a:rPr sz="1200" spc="-15" dirty="0">
                <a:solidFill>
                  <a:srgbClr val="00B0F0"/>
                </a:solidFill>
                <a:latin typeface="Microsoft Sans Serif"/>
                <a:cs typeface="Microsoft Sans Serif"/>
              </a:rPr>
              <a:t>&amp; </a:t>
            </a:r>
            <a:r>
              <a:rPr sz="1200" spc="-50" dirty="0">
                <a:solidFill>
                  <a:srgbClr val="00B0F0"/>
                </a:solidFill>
                <a:latin typeface="Microsoft Sans Serif"/>
                <a:cs typeface="Microsoft Sans Serif"/>
              </a:rPr>
              <a:t>Webinar </a:t>
            </a:r>
            <a:r>
              <a:rPr sz="1200" spc="-20" dirty="0">
                <a:solidFill>
                  <a:srgbClr val="00B0F0"/>
                </a:solidFill>
                <a:latin typeface="Microsoft Sans Serif"/>
                <a:cs typeface="Microsoft Sans Serif"/>
              </a:rPr>
              <a:t>Invitations </a:t>
            </a:r>
            <a:r>
              <a:rPr sz="1200" dirty="0">
                <a:solidFill>
                  <a:srgbClr val="00B0F0"/>
                </a:solidFill>
                <a:latin typeface="Microsoft Sans Serif"/>
                <a:cs typeface="Microsoft Sans Serif"/>
              </a:rPr>
              <a:t>or </a:t>
            </a:r>
            <a:r>
              <a:rPr sz="1200" spc="-35" dirty="0">
                <a:solidFill>
                  <a:srgbClr val="00B0F0"/>
                </a:solidFill>
                <a:latin typeface="Microsoft Sans Serif"/>
                <a:cs typeface="Microsoft Sans Serif"/>
              </a:rPr>
              <a:t>Registrations </a:t>
            </a:r>
            <a:r>
              <a:rPr sz="1200" spc="-30" dirty="0">
                <a:solidFill>
                  <a:srgbClr val="00B0F0"/>
                </a:solidFill>
                <a:latin typeface="Microsoft Sans Serif"/>
                <a:cs typeface="Microsoft Sans Serif"/>
              </a:rPr>
              <a:t> </a:t>
            </a:r>
            <a:r>
              <a:rPr sz="1200" spc="-55" dirty="0">
                <a:solidFill>
                  <a:srgbClr val="00B0F0"/>
                </a:solidFill>
                <a:latin typeface="Microsoft Sans Serif"/>
                <a:cs typeface="Microsoft Sans Serif"/>
              </a:rPr>
              <a:t>Trade </a:t>
            </a:r>
            <a:r>
              <a:rPr sz="1200" spc="-60" dirty="0">
                <a:solidFill>
                  <a:srgbClr val="00B0F0"/>
                </a:solidFill>
                <a:latin typeface="Microsoft Sans Serif"/>
                <a:cs typeface="Microsoft Sans Serif"/>
              </a:rPr>
              <a:t>Show </a:t>
            </a:r>
            <a:r>
              <a:rPr sz="1200" spc="-10" dirty="0">
                <a:solidFill>
                  <a:srgbClr val="00B0F0"/>
                </a:solidFill>
                <a:latin typeface="Microsoft Sans Serif"/>
                <a:cs typeface="Microsoft Sans Serif"/>
              </a:rPr>
              <a:t>Visitor </a:t>
            </a:r>
            <a:r>
              <a:rPr sz="1200" spc="-20" dirty="0">
                <a:solidFill>
                  <a:srgbClr val="00B0F0"/>
                </a:solidFill>
                <a:latin typeface="Microsoft Sans Serif"/>
                <a:cs typeface="Microsoft Sans Serif"/>
              </a:rPr>
              <a:t>Invitations </a:t>
            </a:r>
            <a:r>
              <a:rPr sz="1200" dirty="0">
                <a:solidFill>
                  <a:srgbClr val="00B0F0"/>
                </a:solidFill>
                <a:latin typeface="Microsoft Sans Serif"/>
                <a:cs typeface="Microsoft Sans Serif"/>
              </a:rPr>
              <a:t>or </a:t>
            </a:r>
            <a:r>
              <a:rPr sz="1200" spc="-35" dirty="0">
                <a:solidFill>
                  <a:srgbClr val="00B0F0"/>
                </a:solidFill>
                <a:latin typeface="Microsoft Sans Serif"/>
                <a:cs typeface="Microsoft Sans Serif"/>
              </a:rPr>
              <a:t>Registrations </a:t>
            </a:r>
            <a:r>
              <a:rPr sz="1200" spc="-30" dirty="0">
                <a:solidFill>
                  <a:srgbClr val="00B0F0"/>
                </a:solidFill>
                <a:latin typeface="Microsoft Sans Serif"/>
                <a:cs typeface="Microsoft Sans Serif"/>
              </a:rPr>
              <a:t> </a:t>
            </a:r>
            <a:r>
              <a:rPr sz="1200" spc="-60" dirty="0">
                <a:solidFill>
                  <a:srgbClr val="00B0F0"/>
                </a:solidFill>
                <a:latin typeface="Microsoft Sans Serif"/>
                <a:cs typeface="Microsoft Sans Serif"/>
              </a:rPr>
              <a:t>Webcast</a:t>
            </a:r>
            <a:r>
              <a:rPr sz="1200" spc="30" dirty="0">
                <a:solidFill>
                  <a:srgbClr val="00B0F0"/>
                </a:solidFill>
                <a:latin typeface="Microsoft Sans Serif"/>
                <a:cs typeface="Microsoft Sans Serif"/>
              </a:rPr>
              <a:t> </a:t>
            </a:r>
            <a:r>
              <a:rPr sz="1200" spc="-20" dirty="0">
                <a:solidFill>
                  <a:srgbClr val="00B0F0"/>
                </a:solidFill>
                <a:latin typeface="Microsoft Sans Serif"/>
                <a:cs typeface="Microsoft Sans Serif"/>
              </a:rPr>
              <a:t>Invitations</a:t>
            </a:r>
            <a:r>
              <a:rPr sz="1200" spc="50" dirty="0">
                <a:solidFill>
                  <a:srgbClr val="00B0F0"/>
                </a:solidFill>
                <a:latin typeface="Microsoft Sans Serif"/>
                <a:cs typeface="Microsoft Sans Serif"/>
              </a:rPr>
              <a:t> </a:t>
            </a:r>
            <a:r>
              <a:rPr sz="1200" dirty="0">
                <a:solidFill>
                  <a:srgbClr val="00B0F0"/>
                </a:solidFill>
                <a:latin typeface="Microsoft Sans Serif"/>
                <a:cs typeface="Microsoft Sans Serif"/>
              </a:rPr>
              <a:t>or</a:t>
            </a:r>
            <a:r>
              <a:rPr sz="1200" spc="45" dirty="0">
                <a:solidFill>
                  <a:srgbClr val="00B0F0"/>
                </a:solidFill>
                <a:latin typeface="Microsoft Sans Serif"/>
                <a:cs typeface="Microsoft Sans Serif"/>
              </a:rPr>
              <a:t> </a:t>
            </a:r>
            <a:r>
              <a:rPr sz="1200" spc="-35" dirty="0">
                <a:solidFill>
                  <a:srgbClr val="00B0F0"/>
                </a:solidFill>
                <a:latin typeface="Microsoft Sans Serif"/>
                <a:cs typeface="Microsoft Sans Serif"/>
              </a:rPr>
              <a:t>Registrations</a:t>
            </a:r>
            <a:endParaRPr sz="1200" dirty="0">
              <a:solidFill>
                <a:srgbClr val="00B0F0"/>
              </a:solidFill>
              <a:latin typeface="Microsoft Sans Serif"/>
              <a:cs typeface="Microsoft Sans Serif"/>
            </a:endParaRPr>
          </a:p>
          <a:p>
            <a:pPr marL="12700" marR="520700" algn="just">
              <a:lnSpc>
                <a:spcPts val="2440"/>
              </a:lnSpc>
              <a:spcBef>
                <a:spcPts val="95"/>
              </a:spcBef>
            </a:pPr>
            <a:r>
              <a:rPr sz="1200" spc="-35" dirty="0">
                <a:solidFill>
                  <a:srgbClr val="00B0F0"/>
                </a:solidFill>
                <a:latin typeface="Microsoft Sans Serif"/>
                <a:cs typeface="Microsoft Sans Serif"/>
              </a:rPr>
              <a:t>Delegate </a:t>
            </a:r>
            <a:r>
              <a:rPr sz="1200" spc="-20" dirty="0">
                <a:solidFill>
                  <a:srgbClr val="00B0F0"/>
                </a:solidFill>
                <a:latin typeface="Microsoft Sans Serif"/>
                <a:cs typeface="Microsoft Sans Serif"/>
              </a:rPr>
              <a:t>Invitations </a:t>
            </a:r>
            <a:r>
              <a:rPr sz="1200" dirty="0">
                <a:solidFill>
                  <a:srgbClr val="00B0F0"/>
                </a:solidFill>
                <a:latin typeface="Microsoft Sans Serif"/>
                <a:cs typeface="Microsoft Sans Serif"/>
              </a:rPr>
              <a:t>or </a:t>
            </a:r>
            <a:r>
              <a:rPr sz="1200" spc="-35" dirty="0">
                <a:solidFill>
                  <a:srgbClr val="00B0F0"/>
                </a:solidFill>
                <a:latin typeface="Microsoft Sans Serif"/>
                <a:cs typeface="Microsoft Sans Serif"/>
              </a:rPr>
              <a:t>Registrations </a:t>
            </a:r>
            <a:r>
              <a:rPr sz="1200" spc="-30" dirty="0">
                <a:solidFill>
                  <a:srgbClr val="00B0F0"/>
                </a:solidFill>
                <a:latin typeface="Microsoft Sans Serif"/>
                <a:cs typeface="Microsoft Sans Serif"/>
              </a:rPr>
              <a:t> </a:t>
            </a:r>
            <a:r>
              <a:rPr sz="1200" spc="-35" dirty="0">
                <a:solidFill>
                  <a:srgbClr val="00B0F0"/>
                </a:solidFill>
                <a:latin typeface="Microsoft Sans Serif"/>
                <a:cs typeface="Microsoft Sans Serif"/>
              </a:rPr>
              <a:t>B2B</a:t>
            </a:r>
            <a:r>
              <a:rPr sz="1200" spc="45" dirty="0">
                <a:solidFill>
                  <a:srgbClr val="00B0F0"/>
                </a:solidFill>
                <a:latin typeface="Microsoft Sans Serif"/>
                <a:cs typeface="Microsoft Sans Serif"/>
              </a:rPr>
              <a:t> </a:t>
            </a:r>
            <a:r>
              <a:rPr sz="1200" spc="-25" dirty="0">
                <a:solidFill>
                  <a:srgbClr val="00B0F0"/>
                </a:solidFill>
                <a:latin typeface="Microsoft Sans Serif"/>
                <a:cs typeface="Microsoft Sans Serif"/>
              </a:rPr>
              <a:t>Exhibition</a:t>
            </a:r>
            <a:r>
              <a:rPr sz="1200" spc="45" dirty="0">
                <a:solidFill>
                  <a:srgbClr val="00B0F0"/>
                </a:solidFill>
                <a:latin typeface="Microsoft Sans Serif"/>
                <a:cs typeface="Microsoft Sans Serif"/>
              </a:rPr>
              <a:t> </a:t>
            </a:r>
            <a:r>
              <a:rPr sz="1200" spc="-20" dirty="0">
                <a:solidFill>
                  <a:srgbClr val="00B0F0"/>
                </a:solidFill>
                <a:latin typeface="Microsoft Sans Serif"/>
                <a:cs typeface="Microsoft Sans Serif"/>
              </a:rPr>
              <a:t>Booth</a:t>
            </a:r>
            <a:r>
              <a:rPr sz="1200" spc="55" dirty="0">
                <a:solidFill>
                  <a:srgbClr val="00B0F0"/>
                </a:solidFill>
                <a:latin typeface="Microsoft Sans Serif"/>
                <a:cs typeface="Microsoft Sans Serif"/>
              </a:rPr>
              <a:t> </a:t>
            </a:r>
            <a:r>
              <a:rPr sz="1200" spc="-50" dirty="0">
                <a:solidFill>
                  <a:srgbClr val="00B0F0"/>
                </a:solidFill>
                <a:latin typeface="Microsoft Sans Serif"/>
                <a:cs typeface="Microsoft Sans Serif"/>
              </a:rPr>
              <a:t>Lead</a:t>
            </a:r>
            <a:r>
              <a:rPr sz="1200" spc="40" dirty="0">
                <a:solidFill>
                  <a:srgbClr val="00B0F0"/>
                </a:solidFill>
                <a:latin typeface="Microsoft Sans Serif"/>
                <a:cs typeface="Microsoft Sans Serif"/>
              </a:rPr>
              <a:t> </a:t>
            </a:r>
            <a:r>
              <a:rPr sz="1200" spc="-45" dirty="0">
                <a:solidFill>
                  <a:srgbClr val="00B0F0"/>
                </a:solidFill>
                <a:latin typeface="Microsoft Sans Serif"/>
                <a:cs typeface="Microsoft Sans Serif"/>
              </a:rPr>
              <a:t>Generation</a:t>
            </a:r>
            <a:endParaRPr sz="1200" dirty="0">
              <a:solidFill>
                <a:srgbClr val="00B0F0"/>
              </a:solidFill>
              <a:latin typeface="Microsoft Sans Serif"/>
              <a:cs typeface="Microsoft Sans Serif"/>
            </a:endParaRPr>
          </a:p>
        </p:txBody>
      </p:sp>
      <p:sp>
        <p:nvSpPr>
          <p:cNvPr id="16" name="object 7">
            <a:extLst>
              <a:ext uri="{FF2B5EF4-FFF2-40B4-BE49-F238E27FC236}">
                <a16:creationId xmlns:a16="http://schemas.microsoft.com/office/drawing/2014/main" id="{202A48BC-AF82-4B14-B31A-25A211A953AA}"/>
              </a:ext>
            </a:extLst>
          </p:cNvPr>
          <p:cNvSpPr txBox="1"/>
          <p:nvPr/>
        </p:nvSpPr>
        <p:spPr>
          <a:xfrm>
            <a:off x="8527732" y="3906245"/>
            <a:ext cx="2500630" cy="19748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0320">
              <a:lnSpc>
                <a:spcPct val="100000"/>
              </a:lnSpc>
              <a:spcBef>
                <a:spcPts val="105"/>
              </a:spcBef>
            </a:pPr>
            <a:r>
              <a:rPr sz="2000" b="1" spc="-250" dirty="0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sz="2000" b="1" spc="8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sz="2000" b="1" spc="-235" dirty="0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sz="20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80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000" b="1" spc="-14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000" b="1" spc="-6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000" b="1" spc="-12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000" b="1" spc="-125" dirty="0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sz="2000" b="1" spc="-15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000" b="1" spc="-2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000" b="1" spc="-11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0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28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000" b="1" spc="-12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000" b="1" spc="-10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000" b="1" spc="-195" dirty="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sz="2000" b="1" spc="-9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000" b="1" spc="-25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2000" b="1" spc="-12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000" b="1" spc="-23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745"/>
              </a:spcBef>
            </a:pPr>
            <a:r>
              <a:rPr sz="1200" spc="-35" dirty="0">
                <a:solidFill>
                  <a:srgbClr val="00B0F0"/>
                </a:solidFill>
                <a:latin typeface="Microsoft Sans Serif"/>
                <a:cs typeface="Microsoft Sans Serif"/>
              </a:rPr>
              <a:t>Account</a:t>
            </a:r>
            <a:r>
              <a:rPr sz="1200" spc="10" dirty="0">
                <a:solidFill>
                  <a:srgbClr val="00B0F0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00B0F0"/>
                </a:solidFill>
                <a:latin typeface="Microsoft Sans Serif"/>
                <a:cs typeface="Microsoft Sans Serif"/>
              </a:rPr>
              <a:t>Profiling</a:t>
            </a:r>
            <a:endParaRPr sz="1200" dirty="0">
              <a:solidFill>
                <a:srgbClr val="00B0F0"/>
              </a:solidFill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</a:pPr>
            <a:r>
              <a:rPr sz="1200" spc="-40" dirty="0">
                <a:solidFill>
                  <a:srgbClr val="00B0F0"/>
                </a:solidFill>
                <a:latin typeface="Microsoft Sans Serif"/>
                <a:cs typeface="Microsoft Sans Serif"/>
              </a:rPr>
              <a:t>B2B</a:t>
            </a:r>
            <a:r>
              <a:rPr sz="1200" spc="40" dirty="0">
                <a:solidFill>
                  <a:srgbClr val="00B0F0"/>
                </a:solidFill>
                <a:latin typeface="Microsoft Sans Serif"/>
                <a:cs typeface="Microsoft Sans Serif"/>
              </a:rPr>
              <a:t> </a:t>
            </a:r>
            <a:r>
              <a:rPr sz="1200" spc="-50" dirty="0">
                <a:solidFill>
                  <a:srgbClr val="00B0F0"/>
                </a:solidFill>
                <a:latin typeface="Microsoft Sans Serif"/>
                <a:cs typeface="Microsoft Sans Serif"/>
              </a:rPr>
              <a:t>Database</a:t>
            </a:r>
            <a:r>
              <a:rPr sz="1200" spc="50" dirty="0">
                <a:solidFill>
                  <a:srgbClr val="00B0F0"/>
                </a:solidFill>
                <a:latin typeface="Microsoft Sans Serif"/>
                <a:cs typeface="Microsoft Sans Serif"/>
              </a:rPr>
              <a:t> </a:t>
            </a:r>
            <a:r>
              <a:rPr sz="1200" spc="-20" dirty="0">
                <a:solidFill>
                  <a:srgbClr val="00B0F0"/>
                </a:solidFill>
                <a:latin typeface="Microsoft Sans Serif"/>
                <a:cs typeface="Microsoft Sans Serif"/>
              </a:rPr>
              <a:t>Mining</a:t>
            </a:r>
            <a:r>
              <a:rPr sz="1200" spc="30" dirty="0">
                <a:solidFill>
                  <a:srgbClr val="00B0F0"/>
                </a:solidFill>
                <a:latin typeface="Microsoft Sans Serif"/>
                <a:cs typeface="Microsoft Sans Serif"/>
              </a:rPr>
              <a:t> </a:t>
            </a:r>
            <a:r>
              <a:rPr sz="1200" dirty="0">
                <a:solidFill>
                  <a:srgbClr val="00B0F0"/>
                </a:solidFill>
                <a:latin typeface="Microsoft Sans Serif"/>
                <a:cs typeface="Microsoft Sans Serif"/>
              </a:rPr>
              <a:t>or</a:t>
            </a:r>
            <a:r>
              <a:rPr sz="1200" spc="45" dirty="0">
                <a:solidFill>
                  <a:srgbClr val="00B0F0"/>
                </a:solidFill>
                <a:latin typeface="Microsoft Sans Serif"/>
                <a:cs typeface="Microsoft Sans Serif"/>
              </a:rPr>
              <a:t> </a:t>
            </a:r>
            <a:r>
              <a:rPr sz="1200" spc="-35" dirty="0">
                <a:solidFill>
                  <a:srgbClr val="00B0F0"/>
                </a:solidFill>
                <a:latin typeface="Microsoft Sans Serif"/>
                <a:cs typeface="Microsoft Sans Serif"/>
              </a:rPr>
              <a:t>Extraction</a:t>
            </a:r>
            <a:endParaRPr sz="1200" dirty="0">
              <a:solidFill>
                <a:srgbClr val="00B0F0"/>
              </a:solidFill>
              <a:latin typeface="Microsoft Sans Serif"/>
              <a:cs typeface="Microsoft Sans Serif"/>
            </a:endParaRPr>
          </a:p>
          <a:p>
            <a:pPr marL="12700" marR="851535">
              <a:lnSpc>
                <a:spcPct val="169200"/>
              </a:lnSpc>
              <a:spcBef>
                <a:spcPts val="15"/>
              </a:spcBef>
            </a:pPr>
            <a:r>
              <a:rPr sz="1200" spc="-35" dirty="0">
                <a:solidFill>
                  <a:srgbClr val="00B0F0"/>
                </a:solidFill>
                <a:latin typeface="Microsoft Sans Serif"/>
                <a:cs typeface="Microsoft Sans Serif"/>
              </a:rPr>
              <a:t>B2B </a:t>
            </a:r>
            <a:r>
              <a:rPr sz="1200" spc="-50" dirty="0">
                <a:solidFill>
                  <a:srgbClr val="00B0F0"/>
                </a:solidFill>
                <a:latin typeface="Microsoft Sans Serif"/>
                <a:cs typeface="Microsoft Sans Serif"/>
              </a:rPr>
              <a:t>Database</a:t>
            </a:r>
            <a:r>
              <a:rPr sz="1200" spc="-45" dirty="0">
                <a:solidFill>
                  <a:srgbClr val="00B0F0"/>
                </a:solidFill>
                <a:latin typeface="Microsoft Sans Serif"/>
                <a:cs typeface="Microsoft Sans Serif"/>
              </a:rPr>
              <a:t> </a:t>
            </a:r>
            <a:r>
              <a:rPr sz="1200" spc="-75" dirty="0">
                <a:solidFill>
                  <a:srgbClr val="00B0F0"/>
                </a:solidFill>
                <a:latin typeface="Microsoft Sans Serif"/>
                <a:cs typeface="Microsoft Sans Serif"/>
              </a:rPr>
              <a:t>Research </a:t>
            </a:r>
            <a:r>
              <a:rPr sz="1200" spc="-70" dirty="0">
                <a:solidFill>
                  <a:srgbClr val="00B0F0"/>
                </a:solidFill>
                <a:latin typeface="Microsoft Sans Serif"/>
                <a:cs typeface="Microsoft Sans Serif"/>
              </a:rPr>
              <a:t> </a:t>
            </a:r>
            <a:r>
              <a:rPr sz="1200" spc="-35" dirty="0">
                <a:solidFill>
                  <a:srgbClr val="00B0F0"/>
                </a:solidFill>
                <a:latin typeface="Microsoft Sans Serif"/>
                <a:cs typeface="Microsoft Sans Serif"/>
              </a:rPr>
              <a:t>B2B </a:t>
            </a:r>
            <a:r>
              <a:rPr sz="1200" spc="-50" dirty="0">
                <a:solidFill>
                  <a:srgbClr val="00B0F0"/>
                </a:solidFill>
                <a:latin typeface="Microsoft Sans Serif"/>
                <a:cs typeface="Microsoft Sans Serif"/>
              </a:rPr>
              <a:t>Database</a:t>
            </a:r>
            <a:r>
              <a:rPr sz="1200" spc="-45" dirty="0">
                <a:solidFill>
                  <a:srgbClr val="00B0F0"/>
                </a:solidFill>
                <a:latin typeface="Microsoft Sans Serif"/>
                <a:cs typeface="Microsoft Sans Serif"/>
              </a:rPr>
              <a:t> </a:t>
            </a:r>
            <a:r>
              <a:rPr sz="1200" spc="-55" dirty="0">
                <a:solidFill>
                  <a:srgbClr val="00B0F0"/>
                </a:solidFill>
                <a:latin typeface="Microsoft Sans Serif"/>
                <a:cs typeface="Microsoft Sans Serif"/>
              </a:rPr>
              <a:t>Cleansing </a:t>
            </a:r>
            <a:r>
              <a:rPr sz="1200" spc="-305" dirty="0">
                <a:solidFill>
                  <a:srgbClr val="00B0F0"/>
                </a:solidFill>
                <a:latin typeface="Microsoft Sans Serif"/>
                <a:cs typeface="Microsoft Sans Serif"/>
              </a:rPr>
              <a:t> </a:t>
            </a:r>
            <a:r>
              <a:rPr sz="1200" spc="-35" dirty="0">
                <a:solidFill>
                  <a:srgbClr val="00B0F0"/>
                </a:solidFill>
                <a:latin typeface="Microsoft Sans Serif"/>
                <a:cs typeface="Microsoft Sans Serif"/>
              </a:rPr>
              <a:t>B2B</a:t>
            </a:r>
            <a:r>
              <a:rPr sz="1200" spc="15" dirty="0">
                <a:solidFill>
                  <a:srgbClr val="00B0F0"/>
                </a:solidFill>
                <a:latin typeface="Microsoft Sans Serif"/>
                <a:cs typeface="Microsoft Sans Serif"/>
              </a:rPr>
              <a:t> </a:t>
            </a:r>
            <a:r>
              <a:rPr sz="1200" spc="-50" dirty="0">
                <a:solidFill>
                  <a:srgbClr val="00B0F0"/>
                </a:solidFill>
                <a:latin typeface="Microsoft Sans Serif"/>
                <a:cs typeface="Microsoft Sans Serif"/>
              </a:rPr>
              <a:t>Database</a:t>
            </a:r>
            <a:r>
              <a:rPr sz="1200" spc="25" dirty="0">
                <a:solidFill>
                  <a:srgbClr val="00B0F0"/>
                </a:solidFill>
                <a:latin typeface="Microsoft Sans Serif"/>
                <a:cs typeface="Microsoft Sans Serif"/>
              </a:rPr>
              <a:t> </a:t>
            </a:r>
            <a:r>
              <a:rPr sz="1200" spc="-20" dirty="0">
                <a:solidFill>
                  <a:srgbClr val="00B0F0"/>
                </a:solidFill>
                <a:latin typeface="Microsoft Sans Serif"/>
                <a:cs typeface="Microsoft Sans Serif"/>
              </a:rPr>
              <a:t>Validation</a:t>
            </a:r>
            <a:endParaRPr sz="1200" dirty="0">
              <a:solidFill>
                <a:srgbClr val="00B0F0"/>
              </a:solidFill>
              <a:latin typeface="Microsoft Sans Serif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7495482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3">
            <a:extLst>
              <a:ext uri="{FF2B5EF4-FFF2-40B4-BE49-F238E27FC236}">
                <a16:creationId xmlns:a16="http://schemas.microsoft.com/office/drawing/2014/main" id="{39654029-2334-4AAD-8D69-484930B6511E}"/>
              </a:ext>
            </a:extLst>
          </p:cNvPr>
          <p:cNvSpPr/>
          <p:nvPr/>
        </p:nvSpPr>
        <p:spPr>
          <a:xfrm>
            <a:off x="0" y="-22679"/>
            <a:ext cx="11430000" cy="10267950"/>
          </a:xfrm>
          <a:custGeom>
            <a:avLst/>
            <a:gdLst/>
            <a:ahLst/>
            <a:cxnLst/>
            <a:rect l="l" t="t" r="r" b="b"/>
            <a:pathLst>
              <a:path w="11430000" h="10267950">
                <a:moveTo>
                  <a:pt x="11430000" y="0"/>
                </a:moveTo>
                <a:lnTo>
                  <a:pt x="0" y="0"/>
                </a:lnTo>
                <a:lnTo>
                  <a:pt x="0" y="10267950"/>
                </a:lnTo>
                <a:lnTo>
                  <a:pt x="11430000" y="10267950"/>
                </a:lnTo>
                <a:lnTo>
                  <a:pt x="11430000" y="0"/>
                </a:lnTo>
                <a:close/>
              </a:path>
            </a:pathLst>
          </a:custGeom>
          <a:solidFill>
            <a:srgbClr val="09151A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7653FFAF-856C-4B2C-8A91-08B4E5A7845C}"/>
              </a:ext>
            </a:extLst>
          </p:cNvPr>
          <p:cNvSpPr/>
          <p:nvPr/>
        </p:nvSpPr>
        <p:spPr>
          <a:xfrm>
            <a:off x="5942" y="44377"/>
            <a:ext cx="11430000" cy="10267950"/>
          </a:xfrm>
          <a:custGeom>
            <a:avLst/>
            <a:gdLst/>
            <a:ahLst/>
            <a:cxnLst/>
            <a:rect l="l" t="t" r="r" b="b"/>
            <a:pathLst>
              <a:path w="11430000" h="10267950">
                <a:moveTo>
                  <a:pt x="11430000" y="0"/>
                </a:moveTo>
                <a:lnTo>
                  <a:pt x="0" y="0"/>
                </a:lnTo>
                <a:lnTo>
                  <a:pt x="0" y="10267950"/>
                </a:lnTo>
                <a:lnTo>
                  <a:pt x="11430000" y="10267950"/>
                </a:lnTo>
                <a:lnTo>
                  <a:pt x="11430000" y="0"/>
                </a:lnTo>
                <a:close/>
              </a:path>
            </a:pathLst>
          </a:custGeom>
          <a:solidFill>
            <a:srgbClr val="09151A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F5960743-5896-41C8-A495-AF773711CAEF}"/>
              </a:ext>
            </a:extLst>
          </p:cNvPr>
          <p:cNvSpPr/>
          <p:nvPr/>
        </p:nvSpPr>
        <p:spPr>
          <a:xfrm>
            <a:off x="62434" y="0"/>
            <a:ext cx="11430000" cy="10267950"/>
          </a:xfrm>
          <a:custGeom>
            <a:avLst/>
            <a:gdLst/>
            <a:ahLst/>
            <a:cxnLst/>
            <a:rect l="l" t="t" r="r" b="b"/>
            <a:pathLst>
              <a:path w="11430000" h="10267950">
                <a:moveTo>
                  <a:pt x="11430000" y="0"/>
                </a:moveTo>
                <a:lnTo>
                  <a:pt x="0" y="0"/>
                </a:lnTo>
                <a:lnTo>
                  <a:pt x="0" y="10267950"/>
                </a:lnTo>
                <a:lnTo>
                  <a:pt x="11430000" y="10267950"/>
                </a:lnTo>
                <a:lnTo>
                  <a:pt x="11430000" y="0"/>
                </a:lnTo>
                <a:close/>
              </a:path>
            </a:pathLst>
          </a:custGeom>
          <a:solidFill>
            <a:srgbClr val="09151A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2">
            <a:extLst>
              <a:ext uri="{FF2B5EF4-FFF2-40B4-BE49-F238E27FC236}">
                <a16:creationId xmlns:a16="http://schemas.microsoft.com/office/drawing/2014/main" id="{16AD46D1-2CC3-4313-A058-A8B18135C648}"/>
              </a:ext>
            </a:extLst>
          </p:cNvPr>
          <p:cNvSpPr/>
          <p:nvPr/>
        </p:nvSpPr>
        <p:spPr>
          <a:xfrm>
            <a:off x="5912105" y="555870"/>
            <a:ext cx="1912620" cy="2139950"/>
          </a:xfrm>
          <a:custGeom>
            <a:avLst/>
            <a:gdLst/>
            <a:ahLst/>
            <a:cxnLst/>
            <a:rect l="l" t="t" r="r" b="b"/>
            <a:pathLst>
              <a:path w="1912620" h="2139950">
                <a:moveTo>
                  <a:pt x="953516" y="0"/>
                </a:moveTo>
                <a:lnTo>
                  <a:pt x="0" y="538734"/>
                </a:lnTo>
                <a:lnTo>
                  <a:pt x="0" y="1608582"/>
                </a:lnTo>
                <a:lnTo>
                  <a:pt x="956055" y="2139696"/>
                </a:lnTo>
                <a:lnTo>
                  <a:pt x="1911096" y="1608709"/>
                </a:lnTo>
                <a:lnTo>
                  <a:pt x="1910695" y="1404154"/>
                </a:lnTo>
                <a:lnTo>
                  <a:pt x="1912582" y="791755"/>
                </a:lnTo>
                <a:lnTo>
                  <a:pt x="1912239" y="536194"/>
                </a:lnTo>
                <a:lnTo>
                  <a:pt x="953516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4">
            <a:extLst>
              <a:ext uri="{FF2B5EF4-FFF2-40B4-BE49-F238E27FC236}">
                <a16:creationId xmlns:a16="http://schemas.microsoft.com/office/drawing/2014/main" id="{DE0C679D-EE17-4CFA-8EA8-4FD2365C70F1}"/>
              </a:ext>
            </a:extLst>
          </p:cNvPr>
          <p:cNvSpPr/>
          <p:nvPr/>
        </p:nvSpPr>
        <p:spPr>
          <a:xfrm>
            <a:off x="260351" y="637403"/>
            <a:ext cx="1913255" cy="2139950"/>
          </a:xfrm>
          <a:custGeom>
            <a:avLst/>
            <a:gdLst/>
            <a:ahLst/>
            <a:cxnLst/>
            <a:rect l="l" t="t" r="r" b="b"/>
            <a:pathLst>
              <a:path w="1913255" h="2139950">
                <a:moveTo>
                  <a:pt x="953515" y="0"/>
                </a:moveTo>
                <a:lnTo>
                  <a:pt x="1912239" y="536194"/>
                </a:lnTo>
                <a:lnTo>
                  <a:pt x="1912450" y="587359"/>
                </a:lnTo>
                <a:lnTo>
                  <a:pt x="1912581" y="638494"/>
                </a:lnTo>
                <a:lnTo>
                  <a:pt x="1912642" y="689603"/>
                </a:lnTo>
                <a:lnTo>
                  <a:pt x="1912639" y="740689"/>
                </a:lnTo>
                <a:lnTo>
                  <a:pt x="1912582" y="791755"/>
                </a:lnTo>
                <a:lnTo>
                  <a:pt x="1912478" y="842804"/>
                </a:lnTo>
                <a:lnTo>
                  <a:pt x="1912337" y="893840"/>
                </a:lnTo>
                <a:lnTo>
                  <a:pt x="1912167" y="944865"/>
                </a:lnTo>
                <a:lnTo>
                  <a:pt x="1911975" y="995883"/>
                </a:lnTo>
                <a:lnTo>
                  <a:pt x="1911771" y="1046897"/>
                </a:lnTo>
                <a:lnTo>
                  <a:pt x="1911563" y="1097910"/>
                </a:lnTo>
                <a:lnTo>
                  <a:pt x="1911359" y="1148926"/>
                </a:lnTo>
                <a:lnTo>
                  <a:pt x="1911167" y="1199947"/>
                </a:lnTo>
                <a:lnTo>
                  <a:pt x="1910997" y="1250978"/>
                </a:lnTo>
                <a:lnTo>
                  <a:pt x="1910856" y="1302020"/>
                </a:lnTo>
                <a:lnTo>
                  <a:pt x="1910752" y="1353078"/>
                </a:lnTo>
                <a:lnTo>
                  <a:pt x="1910695" y="1404154"/>
                </a:lnTo>
                <a:lnTo>
                  <a:pt x="1910692" y="1455252"/>
                </a:lnTo>
                <a:lnTo>
                  <a:pt x="1910753" y="1506375"/>
                </a:lnTo>
                <a:lnTo>
                  <a:pt x="1910884" y="1557526"/>
                </a:lnTo>
                <a:lnTo>
                  <a:pt x="1911095" y="1608709"/>
                </a:lnTo>
                <a:lnTo>
                  <a:pt x="956056" y="2139696"/>
                </a:lnTo>
                <a:lnTo>
                  <a:pt x="0" y="1608582"/>
                </a:lnTo>
                <a:lnTo>
                  <a:pt x="0" y="538734"/>
                </a:lnTo>
                <a:lnTo>
                  <a:pt x="953515" y="0"/>
                </a:lnTo>
                <a:close/>
              </a:path>
            </a:pathLst>
          </a:custGeom>
          <a:ln w="19050">
            <a:solidFill>
              <a:srgbClr val="AEABA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9">
            <a:extLst>
              <a:ext uri="{FF2B5EF4-FFF2-40B4-BE49-F238E27FC236}">
                <a16:creationId xmlns:a16="http://schemas.microsoft.com/office/drawing/2014/main" id="{B73FD947-93EF-4D09-B40C-80A6666EA452}"/>
              </a:ext>
            </a:extLst>
          </p:cNvPr>
          <p:cNvSpPr/>
          <p:nvPr/>
        </p:nvSpPr>
        <p:spPr>
          <a:xfrm>
            <a:off x="4804475" y="2287062"/>
            <a:ext cx="2970530" cy="3926204"/>
          </a:xfrm>
          <a:custGeom>
            <a:avLst/>
            <a:gdLst/>
            <a:ahLst/>
            <a:cxnLst/>
            <a:rect l="l" t="t" r="r" b="b"/>
            <a:pathLst>
              <a:path w="2970529" h="3926204">
                <a:moveTo>
                  <a:pt x="953515" y="0"/>
                </a:moveTo>
                <a:lnTo>
                  <a:pt x="1912239" y="541146"/>
                </a:lnTo>
                <a:lnTo>
                  <a:pt x="1912450" y="592800"/>
                </a:lnTo>
                <a:lnTo>
                  <a:pt x="1912581" y="644420"/>
                </a:lnTo>
                <a:lnTo>
                  <a:pt x="1912642" y="696011"/>
                </a:lnTo>
                <a:lnTo>
                  <a:pt x="1912639" y="747577"/>
                </a:lnTo>
                <a:lnTo>
                  <a:pt x="1912582" y="799119"/>
                </a:lnTo>
                <a:lnTo>
                  <a:pt x="1912478" y="850643"/>
                </a:lnTo>
                <a:lnTo>
                  <a:pt x="1912337" y="902151"/>
                </a:lnTo>
                <a:lnTo>
                  <a:pt x="1912167" y="953647"/>
                </a:lnTo>
                <a:lnTo>
                  <a:pt x="1911975" y="1005135"/>
                </a:lnTo>
                <a:lnTo>
                  <a:pt x="1911771" y="1056617"/>
                </a:lnTo>
                <a:lnTo>
                  <a:pt x="1911563" y="1108097"/>
                </a:lnTo>
                <a:lnTo>
                  <a:pt x="1911359" y="1159579"/>
                </a:lnTo>
                <a:lnTo>
                  <a:pt x="1911167" y="1211067"/>
                </a:lnTo>
                <a:lnTo>
                  <a:pt x="1910997" y="1262563"/>
                </a:lnTo>
                <a:lnTo>
                  <a:pt x="1910856" y="1314071"/>
                </a:lnTo>
                <a:lnTo>
                  <a:pt x="1910752" y="1365595"/>
                </a:lnTo>
                <a:lnTo>
                  <a:pt x="1910695" y="1417137"/>
                </a:lnTo>
                <a:lnTo>
                  <a:pt x="1910692" y="1468703"/>
                </a:lnTo>
                <a:lnTo>
                  <a:pt x="1910753" y="1520294"/>
                </a:lnTo>
                <a:lnTo>
                  <a:pt x="1910884" y="1571914"/>
                </a:lnTo>
                <a:lnTo>
                  <a:pt x="1911095" y="1623567"/>
                </a:lnTo>
                <a:lnTo>
                  <a:pt x="956056" y="2159508"/>
                </a:lnTo>
                <a:lnTo>
                  <a:pt x="0" y="1623440"/>
                </a:lnTo>
                <a:lnTo>
                  <a:pt x="0" y="543687"/>
                </a:lnTo>
                <a:lnTo>
                  <a:pt x="953515" y="0"/>
                </a:lnTo>
                <a:close/>
              </a:path>
              <a:path w="2970529" h="3926204">
                <a:moveTo>
                  <a:pt x="2010410" y="1766315"/>
                </a:moveTo>
                <a:lnTo>
                  <a:pt x="2969894" y="2307463"/>
                </a:lnTo>
                <a:lnTo>
                  <a:pt x="2970106" y="2359116"/>
                </a:lnTo>
                <a:lnTo>
                  <a:pt x="2970237" y="2410736"/>
                </a:lnTo>
                <a:lnTo>
                  <a:pt x="2970298" y="2462327"/>
                </a:lnTo>
                <a:lnTo>
                  <a:pt x="2970295" y="2513892"/>
                </a:lnTo>
                <a:lnTo>
                  <a:pt x="2970238" y="2565435"/>
                </a:lnTo>
                <a:lnTo>
                  <a:pt x="2970134" y="2616959"/>
                </a:lnTo>
                <a:lnTo>
                  <a:pt x="2969993" y="2668467"/>
                </a:lnTo>
                <a:lnTo>
                  <a:pt x="2969823" y="2719962"/>
                </a:lnTo>
                <a:lnTo>
                  <a:pt x="2969631" y="2771450"/>
                </a:lnTo>
                <a:lnTo>
                  <a:pt x="2969427" y="2822931"/>
                </a:lnTo>
                <a:lnTo>
                  <a:pt x="2969219" y="2874411"/>
                </a:lnTo>
                <a:lnTo>
                  <a:pt x="2969015" y="2925893"/>
                </a:lnTo>
                <a:lnTo>
                  <a:pt x="2968823" y="2977380"/>
                </a:lnTo>
                <a:lnTo>
                  <a:pt x="2968653" y="3028875"/>
                </a:lnTo>
                <a:lnTo>
                  <a:pt x="2968512" y="3080382"/>
                </a:lnTo>
                <a:lnTo>
                  <a:pt x="2968408" y="3131905"/>
                </a:lnTo>
                <a:lnTo>
                  <a:pt x="2968351" y="3183447"/>
                </a:lnTo>
                <a:lnTo>
                  <a:pt x="2968348" y="3235011"/>
                </a:lnTo>
                <a:lnTo>
                  <a:pt x="2968409" y="3286600"/>
                </a:lnTo>
                <a:lnTo>
                  <a:pt x="2968540" y="3338219"/>
                </a:lnTo>
                <a:lnTo>
                  <a:pt x="2968752" y="3389871"/>
                </a:lnTo>
                <a:lnTo>
                  <a:pt x="2012950" y="3925824"/>
                </a:lnTo>
                <a:lnTo>
                  <a:pt x="1056132" y="3389795"/>
                </a:lnTo>
                <a:lnTo>
                  <a:pt x="1056132" y="2310003"/>
                </a:lnTo>
                <a:lnTo>
                  <a:pt x="2010410" y="1766315"/>
                </a:lnTo>
                <a:close/>
              </a:path>
            </a:pathLst>
          </a:custGeom>
          <a:ln w="19050">
            <a:solidFill>
              <a:srgbClr val="AEABA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10">
            <a:extLst>
              <a:ext uri="{FF2B5EF4-FFF2-40B4-BE49-F238E27FC236}">
                <a16:creationId xmlns:a16="http://schemas.microsoft.com/office/drawing/2014/main" id="{BD1584B5-7C4D-41D2-9589-F2C0427981A3}"/>
              </a:ext>
            </a:extLst>
          </p:cNvPr>
          <p:cNvSpPr txBox="1"/>
          <p:nvPr/>
        </p:nvSpPr>
        <p:spPr>
          <a:xfrm>
            <a:off x="192025" y="3388808"/>
            <a:ext cx="291655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Our</a:t>
            </a:r>
            <a:r>
              <a:rPr sz="440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5" dirty="0">
                <a:solidFill>
                  <a:srgbClr val="00B0F0"/>
                </a:solidFill>
                <a:latin typeface="Calibri"/>
                <a:cs typeface="Calibri"/>
              </a:rPr>
              <a:t>Services</a:t>
            </a:r>
            <a:endParaRPr sz="4400" dirty="0">
              <a:solidFill>
                <a:srgbClr val="00B0F0"/>
              </a:solidFill>
              <a:latin typeface="Calibri"/>
              <a:cs typeface="Calibri"/>
            </a:endParaRPr>
          </a:p>
        </p:txBody>
      </p:sp>
      <p:sp>
        <p:nvSpPr>
          <p:cNvPr id="39" name="object 11">
            <a:extLst>
              <a:ext uri="{FF2B5EF4-FFF2-40B4-BE49-F238E27FC236}">
                <a16:creationId xmlns:a16="http://schemas.microsoft.com/office/drawing/2014/main" id="{5812E61E-BE45-4E4E-BB38-E82BEFB0E356}"/>
              </a:ext>
            </a:extLst>
          </p:cNvPr>
          <p:cNvSpPr txBox="1"/>
          <p:nvPr/>
        </p:nvSpPr>
        <p:spPr>
          <a:xfrm>
            <a:off x="6315203" y="1333236"/>
            <a:ext cx="10864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4460">
              <a:lnSpc>
                <a:spcPct val="100000"/>
              </a:lnSpc>
              <a:spcBef>
                <a:spcPts val="100"/>
              </a:spcBef>
            </a:pPr>
            <a:r>
              <a:rPr sz="18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Demand </a:t>
            </a:r>
            <a:r>
              <a:rPr sz="18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50" dirty="0">
                <a:solidFill>
                  <a:srgbClr val="FFFFFF"/>
                </a:solidFill>
                <a:latin typeface="Microsoft Sans Serif"/>
                <a:cs typeface="Microsoft Sans Serif"/>
              </a:rPr>
              <a:t>Ge</a:t>
            </a:r>
            <a:r>
              <a:rPr sz="1800" spc="-120" dirty="0">
                <a:solidFill>
                  <a:srgbClr val="FFFFFF"/>
                </a:solidFill>
                <a:latin typeface="Microsoft Sans Serif"/>
                <a:cs typeface="Microsoft Sans Serif"/>
              </a:rPr>
              <a:t>n</a:t>
            </a:r>
            <a:r>
              <a:rPr sz="18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er</a:t>
            </a:r>
            <a:r>
              <a:rPr sz="18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a</a:t>
            </a:r>
            <a:r>
              <a:rPr sz="18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t</a:t>
            </a:r>
            <a:r>
              <a:rPr sz="1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ion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48" name="object 3">
            <a:extLst>
              <a:ext uri="{FF2B5EF4-FFF2-40B4-BE49-F238E27FC236}">
                <a16:creationId xmlns:a16="http://schemas.microsoft.com/office/drawing/2014/main" id="{ACD6B189-460F-41CD-92BD-04E94F231902}"/>
              </a:ext>
            </a:extLst>
          </p:cNvPr>
          <p:cNvSpPr/>
          <p:nvPr/>
        </p:nvSpPr>
        <p:spPr>
          <a:xfrm>
            <a:off x="7019573" y="483240"/>
            <a:ext cx="3990340" cy="5758180"/>
          </a:xfrm>
          <a:custGeom>
            <a:avLst/>
            <a:gdLst/>
            <a:ahLst/>
            <a:cxnLst/>
            <a:rect l="l" t="t" r="r" b="b"/>
            <a:pathLst>
              <a:path w="3990340" h="5758180">
                <a:moveTo>
                  <a:pt x="1914105" y="2612682"/>
                </a:moveTo>
                <a:lnTo>
                  <a:pt x="1913763" y="2354707"/>
                </a:lnTo>
                <a:lnTo>
                  <a:pt x="954278" y="1813560"/>
                </a:lnTo>
                <a:lnTo>
                  <a:pt x="0" y="2357247"/>
                </a:lnTo>
                <a:lnTo>
                  <a:pt x="0" y="3437001"/>
                </a:lnTo>
                <a:lnTo>
                  <a:pt x="956818" y="3973068"/>
                </a:lnTo>
                <a:lnTo>
                  <a:pt x="1912620" y="3437128"/>
                </a:lnTo>
                <a:lnTo>
                  <a:pt x="1912213" y="3230702"/>
                </a:lnTo>
                <a:lnTo>
                  <a:pt x="1914105" y="2612682"/>
                </a:lnTo>
                <a:close/>
              </a:path>
              <a:path w="3990340" h="5758180">
                <a:moveTo>
                  <a:pt x="2961094" y="4397286"/>
                </a:moveTo>
                <a:lnTo>
                  <a:pt x="2960751" y="4139311"/>
                </a:lnTo>
                <a:lnTo>
                  <a:pt x="2002028" y="3598164"/>
                </a:lnTo>
                <a:lnTo>
                  <a:pt x="1048512" y="4141851"/>
                </a:lnTo>
                <a:lnTo>
                  <a:pt x="1048512" y="5221643"/>
                </a:lnTo>
                <a:lnTo>
                  <a:pt x="2004568" y="5757672"/>
                </a:lnTo>
                <a:lnTo>
                  <a:pt x="2959608" y="5221719"/>
                </a:lnTo>
                <a:lnTo>
                  <a:pt x="2959201" y="5015306"/>
                </a:lnTo>
                <a:lnTo>
                  <a:pt x="2961094" y="4397286"/>
                </a:lnTo>
                <a:close/>
              </a:path>
              <a:path w="3990340" h="5758180">
                <a:moveTo>
                  <a:pt x="2961094" y="799122"/>
                </a:moveTo>
                <a:lnTo>
                  <a:pt x="2960751" y="541147"/>
                </a:lnTo>
                <a:lnTo>
                  <a:pt x="2002028" y="0"/>
                </a:lnTo>
                <a:lnTo>
                  <a:pt x="1048512" y="543687"/>
                </a:lnTo>
                <a:lnTo>
                  <a:pt x="1048512" y="1623441"/>
                </a:lnTo>
                <a:lnTo>
                  <a:pt x="2004568" y="2159508"/>
                </a:lnTo>
                <a:lnTo>
                  <a:pt x="2959608" y="1623568"/>
                </a:lnTo>
                <a:lnTo>
                  <a:pt x="2959201" y="1417142"/>
                </a:lnTo>
                <a:lnTo>
                  <a:pt x="2961094" y="799122"/>
                </a:lnTo>
                <a:close/>
              </a:path>
              <a:path w="3990340" h="5758180">
                <a:moveTo>
                  <a:pt x="3989794" y="2612682"/>
                </a:moveTo>
                <a:lnTo>
                  <a:pt x="3989451" y="2354707"/>
                </a:lnTo>
                <a:lnTo>
                  <a:pt x="3029966" y="1813560"/>
                </a:lnTo>
                <a:lnTo>
                  <a:pt x="2075688" y="2357247"/>
                </a:lnTo>
                <a:lnTo>
                  <a:pt x="2075688" y="3437001"/>
                </a:lnTo>
                <a:lnTo>
                  <a:pt x="3032506" y="3973068"/>
                </a:lnTo>
                <a:lnTo>
                  <a:pt x="3988308" y="3437128"/>
                </a:lnTo>
                <a:lnTo>
                  <a:pt x="3987901" y="3230702"/>
                </a:lnTo>
                <a:lnTo>
                  <a:pt x="3989794" y="2612682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0" name="object 12">
            <a:extLst>
              <a:ext uri="{FF2B5EF4-FFF2-40B4-BE49-F238E27FC236}">
                <a16:creationId xmlns:a16="http://schemas.microsoft.com/office/drawing/2014/main" id="{384E52B4-CF6F-4EDE-9F91-A2C2CFDC231E}"/>
              </a:ext>
            </a:extLst>
          </p:cNvPr>
          <p:cNvSpPr txBox="1"/>
          <p:nvPr/>
        </p:nvSpPr>
        <p:spPr>
          <a:xfrm>
            <a:off x="8313167" y="1289131"/>
            <a:ext cx="1289685" cy="64516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80"/>
              </a:spcBef>
            </a:pPr>
            <a:r>
              <a:rPr sz="1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Appointment</a:t>
            </a:r>
            <a:endParaRPr sz="180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  <a:spcBef>
                <a:spcPts val="275"/>
              </a:spcBef>
            </a:pPr>
            <a:r>
              <a:rPr sz="18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Setting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41" name="object 13">
            <a:extLst>
              <a:ext uri="{FF2B5EF4-FFF2-40B4-BE49-F238E27FC236}">
                <a16:creationId xmlns:a16="http://schemas.microsoft.com/office/drawing/2014/main" id="{2870B064-1CA2-440A-8CBD-8E33250715B4}"/>
              </a:ext>
            </a:extLst>
          </p:cNvPr>
          <p:cNvSpPr txBox="1"/>
          <p:nvPr/>
        </p:nvSpPr>
        <p:spPr>
          <a:xfrm>
            <a:off x="7334378" y="3076154"/>
            <a:ext cx="1147445" cy="643890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370"/>
              </a:spcBef>
            </a:pPr>
            <a:r>
              <a:rPr sz="18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Content</a:t>
            </a:r>
            <a:endParaRPr sz="180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  <a:spcBef>
                <a:spcPts val="280"/>
              </a:spcBef>
            </a:pPr>
            <a:r>
              <a:rPr sz="18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Syndication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42" name="object 14">
            <a:extLst>
              <a:ext uri="{FF2B5EF4-FFF2-40B4-BE49-F238E27FC236}">
                <a16:creationId xmlns:a16="http://schemas.microsoft.com/office/drawing/2014/main" id="{19BF8720-5398-47AC-906B-59C76C2AADED}"/>
              </a:ext>
            </a:extLst>
          </p:cNvPr>
          <p:cNvSpPr txBox="1"/>
          <p:nvPr/>
        </p:nvSpPr>
        <p:spPr>
          <a:xfrm>
            <a:off x="9199754" y="3257160"/>
            <a:ext cx="15906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Email</a:t>
            </a:r>
            <a:r>
              <a:rPr sz="1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Marketing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43" name="object 15">
            <a:extLst>
              <a:ext uri="{FF2B5EF4-FFF2-40B4-BE49-F238E27FC236}">
                <a16:creationId xmlns:a16="http://schemas.microsoft.com/office/drawing/2014/main" id="{41BDBB30-715B-4D7E-B8E0-300E63D086D5}"/>
              </a:ext>
            </a:extLst>
          </p:cNvPr>
          <p:cNvSpPr txBox="1"/>
          <p:nvPr/>
        </p:nvSpPr>
        <p:spPr>
          <a:xfrm>
            <a:off x="8305166" y="4856090"/>
            <a:ext cx="1295400" cy="644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36220">
              <a:lnSpc>
                <a:spcPct val="112799"/>
              </a:lnSpc>
              <a:spcBef>
                <a:spcPts val="100"/>
              </a:spcBef>
            </a:pPr>
            <a:r>
              <a:rPr sz="18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Webinar </a:t>
            </a:r>
            <a:r>
              <a:rPr sz="18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Regis</a:t>
            </a:r>
            <a:r>
              <a:rPr sz="18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t</a:t>
            </a:r>
            <a:r>
              <a:rPr sz="18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r</a:t>
            </a:r>
            <a:r>
              <a:rPr sz="18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a</a:t>
            </a:r>
            <a:r>
              <a:rPr sz="18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t</a:t>
            </a:r>
            <a:r>
              <a:rPr sz="1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io</a:t>
            </a: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n</a:t>
            </a:r>
            <a:r>
              <a:rPr sz="1800" spc="-114" dirty="0">
                <a:solidFill>
                  <a:srgbClr val="FFFFFF"/>
                </a:solidFill>
                <a:latin typeface="Microsoft Sans Serif"/>
                <a:cs typeface="Microsoft Sans Serif"/>
              </a:rPr>
              <a:t>s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44" name="object 16">
            <a:extLst>
              <a:ext uri="{FF2B5EF4-FFF2-40B4-BE49-F238E27FC236}">
                <a16:creationId xmlns:a16="http://schemas.microsoft.com/office/drawing/2014/main" id="{B9964D85-AAF9-42C1-ABB4-6498A48D95C9}"/>
              </a:ext>
            </a:extLst>
          </p:cNvPr>
          <p:cNvSpPr txBox="1"/>
          <p:nvPr/>
        </p:nvSpPr>
        <p:spPr>
          <a:xfrm>
            <a:off x="192025" y="4525381"/>
            <a:ext cx="4115435" cy="1191993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>
              <a:lnSpc>
                <a:spcPts val="1510"/>
              </a:lnSpc>
              <a:spcBef>
                <a:spcPts val="295"/>
              </a:spcBef>
            </a:pPr>
            <a:r>
              <a:rPr lang="en-IN" sz="1400" dirty="0">
                <a:solidFill>
                  <a:srgbClr val="FFFFFF"/>
                </a:solidFill>
                <a:latin typeface="Calibri"/>
                <a:cs typeface="Calibri"/>
              </a:rPr>
              <a:t>Zion infotech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Solution is a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one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stop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solution when it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comes </a:t>
            </a:r>
            <a:r>
              <a:rPr sz="1400" spc="-3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B2B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Demand</a:t>
            </a:r>
            <a:r>
              <a:rPr sz="14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Generation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/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 Lead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Generation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services.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With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our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core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team comprises of highly experienced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demand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generation professionals, we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expertise</a:t>
            </a:r>
            <a:r>
              <a:rPr sz="14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into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all 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below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verticals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B2B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 Demand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Generation.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45" name="object 17">
            <a:extLst>
              <a:ext uri="{FF2B5EF4-FFF2-40B4-BE49-F238E27FC236}">
                <a16:creationId xmlns:a16="http://schemas.microsoft.com/office/drawing/2014/main" id="{F3051D5D-6648-4FE9-9202-FE49F5F8A540}"/>
              </a:ext>
            </a:extLst>
          </p:cNvPr>
          <p:cNvSpPr txBox="1"/>
          <p:nvPr/>
        </p:nvSpPr>
        <p:spPr>
          <a:xfrm>
            <a:off x="5154168" y="3256524"/>
            <a:ext cx="13792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Email</a:t>
            </a:r>
            <a:r>
              <a:rPr sz="1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Append</a:t>
            </a:r>
            <a:endParaRPr sz="1800" dirty="0">
              <a:latin typeface="Microsoft Sans Serif"/>
              <a:cs typeface="Microsoft Sans Serif"/>
            </a:endParaRPr>
          </a:p>
        </p:txBody>
      </p:sp>
      <p:sp>
        <p:nvSpPr>
          <p:cNvPr id="46" name="object 18">
            <a:extLst>
              <a:ext uri="{FF2B5EF4-FFF2-40B4-BE49-F238E27FC236}">
                <a16:creationId xmlns:a16="http://schemas.microsoft.com/office/drawing/2014/main" id="{14E34AE4-6077-450A-95E4-55B7F8430C3A}"/>
              </a:ext>
            </a:extLst>
          </p:cNvPr>
          <p:cNvSpPr txBox="1"/>
          <p:nvPr/>
        </p:nvSpPr>
        <p:spPr>
          <a:xfrm>
            <a:off x="6247766" y="5012807"/>
            <a:ext cx="13150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Data</a:t>
            </a:r>
            <a:r>
              <a:rPr sz="18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Append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47" name="object 19">
            <a:extLst>
              <a:ext uri="{FF2B5EF4-FFF2-40B4-BE49-F238E27FC236}">
                <a16:creationId xmlns:a16="http://schemas.microsoft.com/office/drawing/2014/main" id="{F46A8080-0D9C-4A8E-A402-E3E2C38E52D5}"/>
              </a:ext>
            </a:extLst>
          </p:cNvPr>
          <p:cNvSpPr txBox="1"/>
          <p:nvPr/>
        </p:nvSpPr>
        <p:spPr>
          <a:xfrm>
            <a:off x="10439400" y="4697593"/>
            <a:ext cx="1121410" cy="827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27660">
              <a:lnSpc>
                <a:spcPct val="146100"/>
              </a:lnSpc>
              <a:spcBef>
                <a:spcPts val="100"/>
              </a:spcBef>
            </a:pPr>
            <a:r>
              <a:rPr sz="1800" spc="-135" dirty="0">
                <a:solidFill>
                  <a:srgbClr val="FFFFFF"/>
                </a:solidFill>
                <a:latin typeface="Microsoft Sans Serif"/>
                <a:cs typeface="Microsoft Sans Serif"/>
              </a:rPr>
              <a:t>Pass </a:t>
            </a:r>
            <a:r>
              <a:rPr sz="1800" spc="-1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Verific</a:t>
            </a:r>
            <a:r>
              <a:rPr sz="18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a</a:t>
            </a:r>
            <a:r>
              <a:rPr sz="18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t</a:t>
            </a:r>
            <a:r>
              <a:rPr sz="1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ion</a:t>
            </a:r>
            <a:endParaRPr sz="1800">
              <a:latin typeface="Microsoft Sans Serif"/>
              <a:cs typeface="Microsoft Sans Serif"/>
            </a:endParaRPr>
          </a:p>
        </p:txBody>
      </p:sp>
      <p:grpSp>
        <p:nvGrpSpPr>
          <p:cNvPr id="49" name="object 5">
            <a:extLst>
              <a:ext uri="{FF2B5EF4-FFF2-40B4-BE49-F238E27FC236}">
                <a16:creationId xmlns:a16="http://schemas.microsoft.com/office/drawing/2014/main" id="{F277D8A2-AD76-4E17-B8E2-3DC1A28850D0}"/>
              </a:ext>
            </a:extLst>
          </p:cNvPr>
          <p:cNvGrpSpPr/>
          <p:nvPr/>
        </p:nvGrpSpPr>
        <p:grpSpPr>
          <a:xfrm>
            <a:off x="10312297" y="498407"/>
            <a:ext cx="1750695" cy="5787390"/>
            <a:chOff x="10451972" y="497205"/>
            <a:chExt cx="1750695" cy="5787390"/>
          </a:xfrm>
        </p:grpSpPr>
        <p:sp>
          <p:nvSpPr>
            <p:cNvPr id="50" name="object 6">
              <a:extLst>
                <a:ext uri="{FF2B5EF4-FFF2-40B4-BE49-F238E27FC236}">
                  <a16:creationId xmlns:a16="http://schemas.microsoft.com/office/drawing/2014/main" id="{82B57234-C945-4D02-8B49-BE40CB0DAD55}"/>
                </a:ext>
              </a:extLst>
            </p:cNvPr>
            <p:cNvSpPr/>
            <p:nvPr/>
          </p:nvSpPr>
          <p:spPr>
            <a:xfrm>
              <a:off x="10461497" y="506730"/>
              <a:ext cx="1731645" cy="2159635"/>
            </a:xfrm>
            <a:custGeom>
              <a:avLst/>
              <a:gdLst/>
              <a:ahLst/>
              <a:cxnLst/>
              <a:rect l="l" t="t" r="r" b="b"/>
              <a:pathLst>
                <a:path w="1731645" h="2159635">
                  <a:moveTo>
                    <a:pt x="953643" y="0"/>
                  </a:moveTo>
                  <a:lnTo>
                    <a:pt x="1731263" y="438912"/>
                  </a:lnTo>
                  <a:lnTo>
                    <a:pt x="1731263" y="1724660"/>
                  </a:lnTo>
                  <a:lnTo>
                    <a:pt x="956182" y="2159508"/>
                  </a:lnTo>
                  <a:lnTo>
                    <a:pt x="0" y="1623441"/>
                  </a:lnTo>
                  <a:lnTo>
                    <a:pt x="0" y="543687"/>
                  </a:lnTo>
                  <a:lnTo>
                    <a:pt x="953643" y="0"/>
                  </a:lnTo>
                  <a:close/>
                </a:path>
              </a:pathLst>
            </a:custGeom>
            <a:ln w="19050">
              <a:solidFill>
                <a:srgbClr val="AEABA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7">
              <a:extLst>
                <a:ext uri="{FF2B5EF4-FFF2-40B4-BE49-F238E27FC236}">
                  <a16:creationId xmlns:a16="http://schemas.microsoft.com/office/drawing/2014/main" id="{A791D73A-3060-47C1-89F9-78A9659D54F6}"/>
                </a:ext>
              </a:extLst>
            </p:cNvPr>
            <p:cNvSpPr/>
            <p:nvPr/>
          </p:nvSpPr>
          <p:spPr>
            <a:xfrm>
              <a:off x="11499341" y="2440677"/>
              <a:ext cx="692785" cy="1862455"/>
            </a:xfrm>
            <a:custGeom>
              <a:avLst/>
              <a:gdLst/>
              <a:ahLst/>
              <a:cxnLst/>
              <a:rect l="l" t="t" r="r" b="b"/>
              <a:pathLst>
                <a:path w="692784" h="1862454">
                  <a:moveTo>
                    <a:pt x="692657" y="1862395"/>
                  </a:moveTo>
                  <a:lnTo>
                    <a:pt x="0" y="1474224"/>
                  </a:lnTo>
                  <a:lnTo>
                    <a:pt x="0" y="394724"/>
                  </a:lnTo>
                  <a:lnTo>
                    <a:pt x="692657" y="0"/>
                  </a:lnTo>
                </a:path>
              </a:pathLst>
            </a:custGeom>
            <a:ln w="19050">
              <a:solidFill>
                <a:srgbClr val="AEABA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8">
              <a:extLst>
                <a:ext uri="{FF2B5EF4-FFF2-40B4-BE49-F238E27FC236}">
                  <a16:creationId xmlns:a16="http://schemas.microsoft.com/office/drawing/2014/main" id="{AF83B20A-5B2B-4B2A-B8CC-08C04AC0A07F}"/>
                </a:ext>
              </a:extLst>
            </p:cNvPr>
            <p:cNvSpPr/>
            <p:nvPr/>
          </p:nvSpPr>
          <p:spPr>
            <a:xfrm>
              <a:off x="10461497" y="4115562"/>
              <a:ext cx="1731645" cy="2159635"/>
            </a:xfrm>
            <a:custGeom>
              <a:avLst/>
              <a:gdLst/>
              <a:ahLst/>
              <a:cxnLst/>
              <a:rect l="l" t="t" r="r" b="b"/>
              <a:pathLst>
                <a:path w="1731645" h="2159635">
                  <a:moveTo>
                    <a:pt x="953643" y="0"/>
                  </a:moveTo>
                  <a:lnTo>
                    <a:pt x="1731263" y="438912"/>
                  </a:lnTo>
                  <a:lnTo>
                    <a:pt x="1731263" y="1724596"/>
                  </a:lnTo>
                  <a:lnTo>
                    <a:pt x="956182" y="2159508"/>
                  </a:lnTo>
                  <a:lnTo>
                    <a:pt x="0" y="1623479"/>
                  </a:lnTo>
                  <a:lnTo>
                    <a:pt x="0" y="543687"/>
                  </a:lnTo>
                  <a:lnTo>
                    <a:pt x="953643" y="0"/>
                  </a:lnTo>
                  <a:close/>
                </a:path>
              </a:pathLst>
            </a:custGeom>
            <a:ln w="19050">
              <a:solidFill>
                <a:srgbClr val="AEABA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5199275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81D59-5F2F-3DC8-1C39-12B27E7FF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743052-4EAF-B532-5C7A-17CFA169B2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714573BC-C468-42D6-A08E-A4A24526E2DD}"/>
              </a:ext>
            </a:extLst>
          </p:cNvPr>
          <p:cNvSpPr/>
          <p:nvPr/>
        </p:nvSpPr>
        <p:spPr>
          <a:xfrm>
            <a:off x="0" y="0"/>
            <a:ext cx="11430000" cy="10267950"/>
          </a:xfrm>
          <a:custGeom>
            <a:avLst/>
            <a:gdLst/>
            <a:ahLst/>
            <a:cxnLst/>
            <a:rect l="l" t="t" r="r" b="b"/>
            <a:pathLst>
              <a:path w="11430000" h="10267950">
                <a:moveTo>
                  <a:pt x="11430000" y="0"/>
                </a:moveTo>
                <a:lnTo>
                  <a:pt x="0" y="0"/>
                </a:lnTo>
                <a:lnTo>
                  <a:pt x="0" y="10267950"/>
                </a:lnTo>
                <a:lnTo>
                  <a:pt x="11430000" y="10267950"/>
                </a:lnTo>
                <a:lnTo>
                  <a:pt x="11430000" y="0"/>
                </a:lnTo>
                <a:close/>
              </a:path>
            </a:pathLst>
          </a:custGeom>
          <a:solidFill>
            <a:srgbClr val="09151A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3978DE83-B2C0-4E3C-A9E3-E4406F163C77}"/>
              </a:ext>
            </a:extLst>
          </p:cNvPr>
          <p:cNvSpPr/>
          <p:nvPr/>
        </p:nvSpPr>
        <p:spPr>
          <a:xfrm>
            <a:off x="-1" y="20864"/>
            <a:ext cx="11430000" cy="10267950"/>
          </a:xfrm>
          <a:custGeom>
            <a:avLst/>
            <a:gdLst/>
            <a:ahLst/>
            <a:cxnLst/>
            <a:rect l="l" t="t" r="r" b="b"/>
            <a:pathLst>
              <a:path w="11430000" h="10267950">
                <a:moveTo>
                  <a:pt x="11430000" y="0"/>
                </a:moveTo>
                <a:lnTo>
                  <a:pt x="0" y="0"/>
                </a:lnTo>
                <a:lnTo>
                  <a:pt x="0" y="10267950"/>
                </a:lnTo>
                <a:lnTo>
                  <a:pt x="11430000" y="10267950"/>
                </a:lnTo>
                <a:lnTo>
                  <a:pt x="11430000" y="0"/>
                </a:lnTo>
                <a:close/>
              </a:path>
            </a:pathLst>
          </a:custGeom>
          <a:solidFill>
            <a:srgbClr val="09151A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FD9DF237-1BC9-4130-84FD-AE2DD04500FB}"/>
              </a:ext>
            </a:extLst>
          </p:cNvPr>
          <p:cNvSpPr/>
          <p:nvPr/>
        </p:nvSpPr>
        <p:spPr>
          <a:xfrm>
            <a:off x="49402" y="54672"/>
            <a:ext cx="11430000" cy="10267950"/>
          </a:xfrm>
          <a:custGeom>
            <a:avLst/>
            <a:gdLst/>
            <a:ahLst/>
            <a:cxnLst/>
            <a:rect l="l" t="t" r="r" b="b"/>
            <a:pathLst>
              <a:path w="11430000" h="10267950">
                <a:moveTo>
                  <a:pt x="11430000" y="0"/>
                </a:moveTo>
                <a:lnTo>
                  <a:pt x="0" y="0"/>
                </a:lnTo>
                <a:lnTo>
                  <a:pt x="0" y="10267950"/>
                </a:lnTo>
                <a:lnTo>
                  <a:pt x="11430000" y="10267950"/>
                </a:lnTo>
                <a:lnTo>
                  <a:pt x="11430000" y="0"/>
                </a:lnTo>
                <a:close/>
              </a:path>
            </a:pathLst>
          </a:custGeom>
          <a:solidFill>
            <a:srgbClr val="09151A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30291C72-3E56-4DE0-BC0E-27C53D461F7C}"/>
              </a:ext>
            </a:extLst>
          </p:cNvPr>
          <p:cNvSpPr txBox="1">
            <a:spLocks/>
          </p:cNvSpPr>
          <p:nvPr/>
        </p:nvSpPr>
        <p:spPr>
          <a:xfrm>
            <a:off x="666699" y="646633"/>
            <a:ext cx="8435975" cy="59824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3800" b="0" i="0">
                <a:solidFill>
                  <a:srgbClr val="F5F0F0"/>
                </a:solidFill>
                <a:latin typeface="Georgia"/>
                <a:ea typeface="+mj-ea"/>
                <a:cs typeface="Georgia"/>
              </a:defRPr>
            </a:lvl1pPr>
          </a:lstStyle>
          <a:p>
            <a:pPr marL="12700">
              <a:spcBef>
                <a:spcPts val="105"/>
              </a:spcBef>
            </a:pPr>
            <a:r>
              <a:rPr lang="en-IN" spc="-10" dirty="0"/>
              <a:t>Distribution</a:t>
            </a:r>
            <a:r>
              <a:rPr lang="en-IN" spc="-25" dirty="0"/>
              <a:t> for</a:t>
            </a:r>
            <a:r>
              <a:rPr lang="en-IN" spc="-5" dirty="0"/>
              <a:t> </a:t>
            </a:r>
            <a:r>
              <a:rPr lang="en-IN" spc="-45" dirty="0">
                <a:solidFill>
                  <a:srgbClr val="00B0F0"/>
                </a:solidFill>
              </a:rPr>
              <a:t>Telemarketing </a:t>
            </a:r>
            <a:r>
              <a:rPr lang="en-IN" dirty="0">
                <a:solidFill>
                  <a:srgbClr val="00B0F0"/>
                </a:solidFill>
              </a:rPr>
              <a:t>Leads</a:t>
            </a:r>
          </a:p>
        </p:txBody>
      </p:sp>
      <p:grpSp>
        <p:nvGrpSpPr>
          <p:cNvPr id="10" name="object 3">
            <a:extLst>
              <a:ext uri="{FF2B5EF4-FFF2-40B4-BE49-F238E27FC236}">
                <a16:creationId xmlns:a16="http://schemas.microsoft.com/office/drawing/2014/main" id="{C37FC75D-B89D-470B-B8D3-F6A969E579D9}"/>
              </a:ext>
            </a:extLst>
          </p:cNvPr>
          <p:cNvGrpSpPr/>
          <p:nvPr/>
        </p:nvGrpSpPr>
        <p:grpSpPr>
          <a:xfrm>
            <a:off x="680937" y="2153636"/>
            <a:ext cx="2278429" cy="2278380"/>
            <a:chOff x="712598" y="2174620"/>
            <a:chExt cx="2278429" cy="2278380"/>
          </a:xfrm>
        </p:grpSpPr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C0C4B4C6-9C9E-4D24-92E4-581D4DACE7B7}"/>
                </a:ext>
              </a:extLst>
            </p:cNvPr>
            <p:cNvSpPr/>
            <p:nvPr/>
          </p:nvSpPr>
          <p:spPr>
            <a:xfrm>
              <a:off x="768527" y="2174620"/>
              <a:ext cx="2222500" cy="2278380"/>
            </a:xfrm>
            <a:custGeom>
              <a:avLst/>
              <a:gdLst/>
              <a:ahLst/>
              <a:cxnLst/>
              <a:rect l="l" t="t" r="r" b="b"/>
              <a:pathLst>
                <a:path w="2222500" h="2278379">
                  <a:moveTo>
                    <a:pt x="1083386" y="0"/>
                  </a:moveTo>
                  <a:lnTo>
                    <a:pt x="1083386" y="1139063"/>
                  </a:lnTo>
                  <a:lnTo>
                    <a:pt x="0" y="1491106"/>
                  </a:lnTo>
                  <a:lnTo>
                    <a:pt x="16190" y="1537522"/>
                  </a:lnTo>
                  <a:lnTo>
                    <a:pt x="34228" y="1582892"/>
                  </a:lnTo>
                  <a:lnTo>
                    <a:pt x="54064" y="1627178"/>
                  </a:lnTo>
                  <a:lnTo>
                    <a:pt x="75647" y="1670344"/>
                  </a:lnTo>
                  <a:lnTo>
                    <a:pt x="98926" y="1712353"/>
                  </a:lnTo>
                  <a:lnTo>
                    <a:pt x="123849" y="1753167"/>
                  </a:lnTo>
                  <a:lnTo>
                    <a:pt x="150367" y="1792751"/>
                  </a:lnTo>
                  <a:lnTo>
                    <a:pt x="178429" y="1831066"/>
                  </a:lnTo>
                  <a:lnTo>
                    <a:pt x="207983" y="1868076"/>
                  </a:lnTo>
                  <a:lnTo>
                    <a:pt x="238979" y="1903744"/>
                  </a:lnTo>
                  <a:lnTo>
                    <a:pt x="271365" y="1938032"/>
                  </a:lnTo>
                  <a:lnTo>
                    <a:pt x="305092" y="1970904"/>
                  </a:lnTo>
                  <a:lnTo>
                    <a:pt x="340108" y="2002323"/>
                  </a:lnTo>
                  <a:lnTo>
                    <a:pt x="376363" y="2032252"/>
                  </a:lnTo>
                  <a:lnTo>
                    <a:pt x="413805" y="2060654"/>
                  </a:lnTo>
                  <a:lnTo>
                    <a:pt x="452384" y="2087491"/>
                  </a:lnTo>
                  <a:lnTo>
                    <a:pt x="492049" y="2112727"/>
                  </a:lnTo>
                  <a:lnTo>
                    <a:pt x="532749" y="2136325"/>
                  </a:lnTo>
                  <a:lnTo>
                    <a:pt x="574433" y="2158248"/>
                  </a:lnTo>
                  <a:lnTo>
                    <a:pt x="617051" y="2178459"/>
                  </a:lnTo>
                  <a:lnTo>
                    <a:pt x="660551" y="2196920"/>
                  </a:lnTo>
                  <a:lnTo>
                    <a:pt x="704884" y="2213595"/>
                  </a:lnTo>
                  <a:lnTo>
                    <a:pt x="749997" y="2228447"/>
                  </a:lnTo>
                  <a:lnTo>
                    <a:pt x="795840" y="2241439"/>
                  </a:lnTo>
                  <a:lnTo>
                    <a:pt x="842363" y="2252533"/>
                  </a:lnTo>
                  <a:lnTo>
                    <a:pt x="889514" y="2261694"/>
                  </a:lnTo>
                  <a:lnTo>
                    <a:pt x="937242" y="2268883"/>
                  </a:lnTo>
                  <a:lnTo>
                    <a:pt x="985498" y="2274063"/>
                  </a:lnTo>
                  <a:lnTo>
                    <a:pt x="1034229" y="2277199"/>
                  </a:lnTo>
                  <a:lnTo>
                    <a:pt x="1083386" y="2278253"/>
                  </a:lnTo>
                  <a:lnTo>
                    <a:pt x="1131541" y="2277253"/>
                  </a:lnTo>
                  <a:lnTo>
                    <a:pt x="1179186" y="2274281"/>
                  </a:lnTo>
                  <a:lnTo>
                    <a:pt x="1226281" y="2269377"/>
                  </a:lnTo>
                  <a:lnTo>
                    <a:pt x="1272788" y="2262579"/>
                  </a:lnTo>
                  <a:lnTo>
                    <a:pt x="1318666" y="2253927"/>
                  </a:lnTo>
                  <a:lnTo>
                    <a:pt x="1363876" y="2243461"/>
                  </a:lnTo>
                  <a:lnTo>
                    <a:pt x="1408379" y="2231220"/>
                  </a:lnTo>
                  <a:lnTo>
                    <a:pt x="1452134" y="2217244"/>
                  </a:lnTo>
                  <a:lnTo>
                    <a:pt x="1495103" y="2201572"/>
                  </a:lnTo>
                  <a:lnTo>
                    <a:pt x="1537246" y="2184244"/>
                  </a:lnTo>
                  <a:lnTo>
                    <a:pt x="1578524" y="2165300"/>
                  </a:lnTo>
                  <a:lnTo>
                    <a:pt x="1618896" y="2144779"/>
                  </a:lnTo>
                  <a:lnTo>
                    <a:pt x="1658324" y="2122720"/>
                  </a:lnTo>
                  <a:lnTo>
                    <a:pt x="1696768" y="2099163"/>
                  </a:lnTo>
                  <a:lnTo>
                    <a:pt x="1734188" y="2074148"/>
                  </a:lnTo>
                  <a:lnTo>
                    <a:pt x="1770545" y="2047714"/>
                  </a:lnTo>
                  <a:lnTo>
                    <a:pt x="1805799" y="2019900"/>
                  </a:lnTo>
                  <a:lnTo>
                    <a:pt x="1839911" y="1990747"/>
                  </a:lnTo>
                  <a:lnTo>
                    <a:pt x="1872842" y="1960294"/>
                  </a:lnTo>
                  <a:lnTo>
                    <a:pt x="1904551" y="1928580"/>
                  </a:lnTo>
                  <a:lnTo>
                    <a:pt x="1935000" y="1895644"/>
                  </a:lnTo>
                  <a:lnTo>
                    <a:pt x="1964148" y="1861527"/>
                  </a:lnTo>
                  <a:lnTo>
                    <a:pt x="1991957" y="1826268"/>
                  </a:lnTo>
                  <a:lnTo>
                    <a:pt x="2018386" y="1789907"/>
                  </a:lnTo>
                  <a:lnTo>
                    <a:pt x="2043397" y="1752482"/>
                  </a:lnTo>
                  <a:lnTo>
                    <a:pt x="2066949" y="1714034"/>
                  </a:lnTo>
                  <a:lnTo>
                    <a:pt x="2089004" y="1674602"/>
                  </a:lnTo>
                  <a:lnTo>
                    <a:pt x="2109521" y="1634225"/>
                  </a:lnTo>
                  <a:lnTo>
                    <a:pt x="2128461" y="1592944"/>
                  </a:lnTo>
                  <a:lnTo>
                    <a:pt x="2145785" y="1550797"/>
                  </a:lnTo>
                  <a:lnTo>
                    <a:pt x="2161454" y="1507825"/>
                  </a:lnTo>
                  <a:lnTo>
                    <a:pt x="2175427" y="1464066"/>
                  </a:lnTo>
                  <a:lnTo>
                    <a:pt x="2187665" y="1419561"/>
                  </a:lnTo>
                  <a:lnTo>
                    <a:pt x="2198129" y="1374349"/>
                  </a:lnTo>
                  <a:lnTo>
                    <a:pt x="2206779" y="1328468"/>
                  </a:lnTo>
                  <a:lnTo>
                    <a:pt x="2213575" y="1281960"/>
                  </a:lnTo>
                  <a:lnTo>
                    <a:pt x="2218478" y="1234863"/>
                  </a:lnTo>
                  <a:lnTo>
                    <a:pt x="2221450" y="1187218"/>
                  </a:lnTo>
                  <a:lnTo>
                    <a:pt x="2222449" y="1139063"/>
                  </a:lnTo>
                  <a:lnTo>
                    <a:pt x="2221450" y="1090908"/>
                  </a:lnTo>
                  <a:lnTo>
                    <a:pt x="2218478" y="1043262"/>
                  </a:lnTo>
                  <a:lnTo>
                    <a:pt x="2213575" y="996167"/>
                  </a:lnTo>
                  <a:lnTo>
                    <a:pt x="2206779" y="949660"/>
                  </a:lnTo>
                  <a:lnTo>
                    <a:pt x="2198129" y="903782"/>
                  </a:lnTo>
                  <a:lnTo>
                    <a:pt x="2187665" y="858572"/>
                  </a:lnTo>
                  <a:lnTo>
                    <a:pt x="2175427" y="814069"/>
                  </a:lnTo>
                  <a:lnTo>
                    <a:pt x="2161454" y="770314"/>
                  </a:lnTo>
                  <a:lnTo>
                    <a:pt x="2145785" y="727345"/>
                  </a:lnTo>
                  <a:lnTo>
                    <a:pt x="2128461" y="685202"/>
                  </a:lnTo>
                  <a:lnTo>
                    <a:pt x="2109521" y="643924"/>
                  </a:lnTo>
                  <a:lnTo>
                    <a:pt x="2089004" y="603552"/>
                  </a:lnTo>
                  <a:lnTo>
                    <a:pt x="2066949" y="564124"/>
                  </a:lnTo>
                  <a:lnTo>
                    <a:pt x="2043397" y="525680"/>
                  </a:lnTo>
                  <a:lnTo>
                    <a:pt x="2018386" y="488260"/>
                  </a:lnTo>
                  <a:lnTo>
                    <a:pt x="1991957" y="451903"/>
                  </a:lnTo>
                  <a:lnTo>
                    <a:pt x="1964148" y="416649"/>
                  </a:lnTo>
                  <a:lnTo>
                    <a:pt x="1935000" y="382537"/>
                  </a:lnTo>
                  <a:lnTo>
                    <a:pt x="1904551" y="349607"/>
                  </a:lnTo>
                  <a:lnTo>
                    <a:pt x="1872842" y="317897"/>
                  </a:lnTo>
                  <a:lnTo>
                    <a:pt x="1839911" y="287449"/>
                  </a:lnTo>
                  <a:lnTo>
                    <a:pt x="1805799" y="258300"/>
                  </a:lnTo>
                  <a:lnTo>
                    <a:pt x="1770545" y="230492"/>
                  </a:lnTo>
                  <a:lnTo>
                    <a:pt x="1734188" y="204062"/>
                  </a:lnTo>
                  <a:lnTo>
                    <a:pt x="1696768" y="179052"/>
                  </a:lnTo>
                  <a:lnTo>
                    <a:pt x="1658324" y="155499"/>
                  </a:lnTo>
                  <a:lnTo>
                    <a:pt x="1618896" y="133445"/>
                  </a:lnTo>
                  <a:lnTo>
                    <a:pt x="1578524" y="112927"/>
                  </a:lnTo>
                  <a:lnTo>
                    <a:pt x="1537246" y="93987"/>
                  </a:lnTo>
                  <a:lnTo>
                    <a:pt x="1495103" y="76663"/>
                  </a:lnTo>
                  <a:lnTo>
                    <a:pt x="1452134" y="60994"/>
                  </a:lnTo>
                  <a:lnTo>
                    <a:pt x="1408379" y="47021"/>
                  </a:lnTo>
                  <a:lnTo>
                    <a:pt x="1363876" y="34783"/>
                  </a:lnTo>
                  <a:lnTo>
                    <a:pt x="1318666" y="24320"/>
                  </a:lnTo>
                  <a:lnTo>
                    <a:pt x="1272788" y="15670"/>
                  </a:lnTo>
                  <a:lnTo>
                    <a:pt x="1226281" y="8873"/>
                  </a:lnTo>
                  <a:lnTo>
                    <a:pt x="1179186" y="3970"/>
                  </a:lnTo>
                  <a:lnTo>
                    <a:pt x="1131541" y="999"/>
                  </a:lnTo>
                  <a:lnTo>
                    <a:pt x="1083386" y="0"/>
                  </a:lnTo>
                  <a:close/>
                </a:path>
              </a:pathLst>
            </a:custGeom>
            <a:solidFill>
              <a:srgbClr val="0E24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45FF120E-EC0D-4E61-8022-1A108CD72882}"/>
                </a:ext>
              </a:extLst>
            </p:cNvPr>
            <p:cNvSpPr/>
            <p:nvPr/>
          </p:nvSpPr>
          <p:spPr>
            <a:xfrm>
              <a:off x="768527" y="2174620"/>
              <a:ext cx="2222500" cy="2278380"/>
            </a:xfrm>
            <a:custGeom>
              <a:avLst/>
              <a:gdLst/>
              <a:ahLst/>
              <a:cxnLst/>
              <a:rect l="l" t="t" r="r" b="b"/>
              <a:pathLst>
                <a:path w="2222500" h="2278379">
                  <a:moveTo>
                    <a:pt x="1083386" y="0"/>
                  </a:moveTo>
                  <a:lnTo>
                    <a:pt x="1131541" y="999"/>
                  </a:lnTo>
                  <a:lnTo>
                    <a:pt x="1179186" y="3970"/>
                  </a:lnTo>
                  <a:lnTo>
                    <a:pt x="1226281" y="8873"/>
                  </a:lnTo>
                  <a:lnTo>
                    <a:pt x="1272788" y="15670"/>
                  </a:lnTo>
                  <a:lnTo>
                    <a:pt x="1318666" y="24320"/>
                  </a:lnTo>
                  <a:lnTo>
                    <a:pt x="1363876" y="34783"/>
                  </a:lnTo>
                  <a:lnTo>
                    <a:pt x="1408379" y="47021"/>
                  </a:lnTo>
                  <a:lnTo>
                    <a:pt x="1452134" y="60994"/>
                  </a:lnTo>
                  <a:lnTo>
                    <a:pt x="1495103" y="76663"/>
                  </a:lnTo>
                  <a:lnTo>
                    <a:pt x="1537246" y="93987"/>
                  </a:lnTo>
                  <a:lnTo>
                    <a:pt x="1578524" y="112927"/>
                  </a:lnTo>
                  <a:lnTo>
                    <a:pt x="1618896" y="133445"/>
                  </a:lnTo>
                  <a:lnTo>
                    <a:pt x="1658324" y="155499"/>
                  </a:lnTo>
                  <a:lnTo>
                    <a:pt x="1696768" y="179052"/>
                  </a:lnTo>
                  <a:lnTo>
                    <a:pt x="1734188" y="204062"/>
                  </a:lnTo>
                  <a:lnTo>
                    <a:pt x="1770545" y="230492"/>
                  </a:lnTo>
                  <a:lnTo>
                    <a:pt x="1805799" y="258300"/>
                  </a:lnTo>
                  <a:lnTo>
                    <a:pt x="1839911" y="287449"/>
                  </a:lnTo>
                  <a:lnTo>
                    <a:pt x="1872842" y="317897"/>
                  </a:lnTo>
                  <a:lnTo>
                    <a:pt x="1904551" y="349607"/>
                  </a:lnTo>
                  <a:lnTo>
                    <a:pt x="1935000" y="382537"/>
                  </a:lnTo>
                  <a:lnTo>
                    <a:pt x="1964148" y="416649"/>
                  </a:lnTo>
                  <a:lnTo>
                    <a:pt x="1991957" y="451903"/>
                  </a:lnTo>
                  <a:lnTo>
                    <a:pt x="2018386" y="488260"/>
                  </a:lnTo>
                  <a:lnTo>
                    <a:pt x="2043397" y="525680"/>
                  </a:lnTo>
                  <a:lnTo>
                    <a:pt x="2066949" y="564124"/>
                  </a:lnTo>
                  <a:lnTo>
                    <a:pt x="2089004" y="603552"/>
                  </a:lnTo>
                  <a:lnTo>
                    <a:pt x="2109521" y="643924"/>
                  </a:lnTo>
                  <a:lnTo>
                    <a:pt x="2128461" y="685202"/>
                  </a:lnTo>
                  <a:lnTo>
                    <a:pt x="2145785" y="727345"/>
                  </a:lnTo>
                  <a:lnTo>
                    <a:pt x="2161454" y="770314"/>
                  </a:lnTo>
                  <a:lnTo>
                    <a:pt x="2175427" y="814069"/>
                  </a:lnTo>
                  <a:lnTo>
                    <a:pt x="2187665" y="858572"/>
                  </a:lnTo>
                  <a:lnTo>
                    <a:pt x="2198129" y="903782"/>
                  </a:lnTo>
                  <a:lnTo>
                    <a:pt x="2206779" y="949660"/>
                  </a:lnTo>
                  <a:lnTo>
                    <a:pt x="2213575" y="996167"/>
                  </a:lnTo>
                  <a:lnTo>
                    <a:pt x="2218478" y="1043262"/>
                  </a:lnTo>
                  <a:lnTo>
                    <a:pt x="2221450" y="1090908"/>
                  </a:lnTo>
                  <a:lnTo>
                    <a:pt x="2222449" y="1139063"/>
                  </a:lnTo>
                  <a:lnTo>
                    <a:pt x="2221450" y="1187218"/>
                  </a:lnTo>
                  <a:lnTo>
                    <a:pt x="2218478" y="1234863"/>
                  </a:lnTo>
                  <a:lnTo>
                    <a:pt x="2213575" y="1281960"/>
                  </a:lnTo>
                  <a:lnTo>
                    <a:pt x="2206779" y="1328468"/>
                  </a:lnTo>
                  <a:lnTo>
                    <a:pt x="2198129" y="1374349"/>
                  </a:lnTo>
                  <a:lnTo>
                    <a:pt x="2187665" y="1419561"/>
                  </a:lnTo>
                  <a:lnTo>
                    <a:pt x="2175427" y="1464066"/>
                  </a:lnTo>
                  <a:lnTo>
                    <a:pt x="2161454" y="1507825"/>
                  </a:lnTo>
                  <a:lnTo>
                    <a:pt x="2145785" y="1550797"/>
                  </a:lnTo>
                  <a:lnTo>
                    <a:pt x="2128461" y="1592944"/>
                  </a:lnTo>
                  <a:lnTo>
                    <a:pt x="2109521" y="1634225"/>
                  </a:lnTo>
                  <a:lnTo>
                    <a:pt x="2089004" y="1674602"/>
                  </a:lnTo>
                  <a:lnTo>
                    <a:pt x="2066949" y="1714034"/>
                  </a:lnTo>
                  <a:lnTo>
                    <a:pt x="2043397" y="1752482"/>
                  </a:lnTo>
                  <a:lnTo>
                    <a:pt x="2018386" y="1789907"/>
                  </a:lnTo>
                  <a:lnTo>
                    <a:pt x="1991957" y="1826268"/>
                  </a:lnTo>
                  <a:lnTo>
                    <a:pt x="1964148" y="1861527"/>
                  </a:lnTo>
                  <a:lnTo>
                    <a:pt x="1935000" y="1895644"/>
                  </a:lnTo>
                  <a:lnTo>
                    <a:pt x="1904551" y="1928580"/>
                  </a:lnTo>
                  <a:lnTo>
                    <a:pt x="1872842" y="1960294"/>
                  </a:lnTo>
                  <a:lnTo>
                    <a:pt x="1839911" y="1990747"/>
                  </a:lnTo>
                  <a:lnTo>
                    <a:pt x="1805799" y="2019900"/>
                  </a:lnTo>
                  <a:lnTo>
                    <a:pt x="1770545" y="2047714"/>
                  </a:lnTo>
                  <a:lnTo>
                    <a:pt x="1734188" y="2074148"/>
                  </a:lnTo>
                  <a:lnTo>
                    <a:pt x="1696768" y="2099163"/>
                  </a:lnTo>
                  <a:lnTo>
                    <a:pt x="1658324" y="2122720"/>
                  </a:lnTo>
                  <a:lnTo>
                    <a:pt x="1618896" y="2144779"/>
                  </a:lnTo>
                  <a:lnTo>
                    <a:pt x="1578524" y="2165300"/>
                  </a:lnTo>
                  <a:lnTo>
                    <a:pt x="1537246" y="2184244"/>
                  </a:lnTo>
                  <a:lnTo>
                    <a:pt x="1495103" y="2201572"/>
                  </a:lnTo>
                  <a:lnTo>
                    <a:pt x="1452134" y="2217244"/>
                  </a:lnTo>
                  <a:lnTo>
                    <a:pt x="1408379" y="2231220"/>
                  </a:lnTo>
                  <a:lnTo>
                    <a:pt x="1363876" y="2243461"/>
                  </a:lnTo>
                  <a:lnTo>
                    <a:pt x="1318666" y="2253927"/>
                  </a:lnTo>
                  <a:lnTo>
                    <a:pt x="1272788" y="2262579"/>
                  </a:lnTo>
                  <a:lnTo>
                    <a:pt x="1226281" y="2269377"/>
                  </a:lnTo>
                  <a:lnTo>
                    <a:pt x="1179186" y="2274281"/>
                  </a:lnTo>
                  <a:lnTo>
                    <a:pt x="1131541" y="2277253"/>
                  </a:lnTo>
                  <a:lnTo>
                    <a:pt x="1083386" y="2278253"/>
                  </a:lnTo>
                  <a:lnTo>
                    <a:pt x="1034229" y="2277199"/>
                  </a:lnTo>
                  <a:lnTo>
                    <a:pt x="985498" y="2274063"/>
                  </a:lnTo>
                  <a:lnTo>
                    <a:pt x="937242" y="2268883"/>
                  </a:lnTo>
                  <a:lnTo>
                    <a:pt x="889514" y="2261694"/>
                  </a:lnTo>
                  <a:lnTo>
                    <a:pt x="842363" y="2252533"/>
                  </a:lnTo>
                  <a:lnTo>
                    <a:pt x="795840" y="2241439"/>
                  </a:lnTo>
                  <a:lnTo>
                    <a:pt x="749997" y="2228447"/>
                  </a:lnTo>
                  <a:lnTo>
                    <a:pt x="704884" y="2213595"/>
                  </a:lnTo>
                  <a:lnTo>
                    <a:pt x="660551" y="2196920"/>
                  </a:lnTo>
                  <a:lnTo>
                    <a:pt x="617051" y="2178459"/>
                  </a:lnTo>
                  <a:lnTo>
                    <a:pt x="574433" y="2158248"/>
                  </a:lnTo>
                  <a:lnTo>
                    <a:pt x="532749" y="2136325"/>
                  </a:lnTo>
                  <a:lnTo>
                    <a:pt x="492049" y="2112727"/>
                  </a:lnTo>
                  <a:lnTo>
                    <a:pt x="452384" y="2087491"/>
                  </a:lnTo>
                  <a:lnTo>
                    <a:pt x="413805" y="2060654"/>
                  </a:lnTo>
                  <a:lnTo>
                    <a:pt x="376363" y="2032252"/>
                  </a:lnTo>
                  <a:lnTo>
                    <a:pt x="340108" y="2002323"/>
                  </a:lnTo>
                  <a:lnTo>
                    <a:pt x="305092" y="1970904"/>
                  </a:lnTo>
                  <a:lnTo>
                    <a:pt x="271365" y="1938032"/>
                  </a:lnTo>
                  <a:lnTo>
                    <a:pt x="238979" y="1903744"/>
                  </a:lnTo>
                  <a:lnTo>
                    <a:pt x="207983" y="1868076"/>
                  </a:lnTo>
                  <a:lnTo>
                    <a:pt x="178429" y="1831066"/>
                  </a:lnTo>
                  <a:lnTo>
                    <a:pt x="150367" y="1792751"/>
                  </a:lnTo>
                  <a:lnTo>
                    <a:pt x="123849" y="1753167"/>
                  </a:lnTo>
                  <a:lnTo>
                    <a:pt x="98926" y="1712353"/>
                  </a:lnTo>
                  <a:lnTo>
                    <a:pt x="75647" y="1670344"/>
                  </a:lnTo>
                  <a:lnTo>
                    <a:pt x="54064" y="1627178"/>
                  </a:lnTo>
                  <a:lnTo>
                    <a:pt x="34228" y="1582892"/>
                  </a:lnTo>
                  <a:lnTo>
                    <a:pt x="16190" y="1537522"/>
                  </a:lnTo>
                  <a:lnTo>
                    <a:pt x="0" y="1491106"/>
                  </a:lnTo>
                  <a:lnTo>
                    <a:pt x="1083386" y="1139063"/>
                  </a:lnTo>
                  <a:lnTo>
                    <a:pt x="1083386" y="0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A8BFEF32-0A26-4051-BBD8-3AEC9BAAB162}"/>
                </a:ext>
              </a:extLst>
            </p:cNvPr>
            <p:cNvSpPr/>
            <p:nvPr/>
          </p:nvSpPr>
          <p:spPr>
            <a:xfrm>
              <a:off x="719124" y="2174620"/>
              <a:ext cx="1139825" cy="1491615"/>
            </a:xfrm>
            <a:custGeom>
              <a:avLst/>
              <a:gdLst/>
              <a:ahLst/>
              <a:cxnLst/>
              <a:rect l="l" t="t" r="r" b="b"/>
              <a:pathLst>
                <a:path w="1139825" h="1491614">
                  <a:moveTo>
                    <a:pt x="1139315" y="0"/>
                  </a:moveTo>
                  <a:lnTo>
                    <a:pt x="1088150" y="1148"/>
                  </a:lnTo>
                  <a:lnTo>
                    <a:pt x="1037142" y="4588"/>
                  </a:lnTo>
                  <a:lnTo>
                    <a:pt x="986373" y="10306"/>
                  </a:lnTo>
                  <a:lnTo>
                    <a:pt x="935921" y="18293"/>
                  </a:lnTo>
                  <a:lnTo>
                    <a:pt x="885866" y="28537"/>
                  </a:lnTo>
                  <a:lnTo>
                    <a:pt x="836290" y="41028"/>
                  </a:lnTo>
                  <a:lnTo>
                    <a:pt x="787271" y="55752"/>
                  </a:lnTo>
                  <a:lnTo>
                    <a:pt x="741785" y="71576"/>
                  </a:lnTo>
                  <a:lnTo>
                    <a:pt x="697394" y="89118"/>
                  </a:lnTo>
                  <a:lnTo>
                    <a:pt x="654122" y="108329"/>
                  </a:lnTo>
                  <a:lnTo>
                    <a:pt x="611994" y="129160"/>
                  </a:lnTo>
                  <a:lnTo>
                    <a:pt x="571037" y="151561"/>
                  </a:lnTo>
                  <a:lnTo>
                    <a:pt x="531275" y="175481"/>
                  </a:lnTo>
                  <a:lnTo>
                    <a:pt x="492734" y="200871"/>
                  </a:lnTo>
                  <a:lnTo>
                    <a:pt x="455439" y="227681"/>
                  </a:lnTo>
                  <a:lnTo>
                    <a:pt x="419415" y="255861"/>
                  </a:lnTo>
                  <a:lnTo>
                    <a:pt x="384689" y="285362"/>
                  </a:lnTo>
                  <a:lnTo>
                    <a:pt x="351285" y="316133"/>
                  </a:lnTo>
                  <a:lnTo>
                    <a:pt x="319229" y="348124"/>
                  </a:lnTo>
                  <a:lnTo>
                    <a:pt x="288545" y="381286"/>
                  </a:lnTo>
                  <a:lnTo>
                    <a:pt x="259261" y="415570"/>
                  </a:lnTo>
                  <a:lnTo>
                    <a:pt x="231400" y="450924"/>
                  </a:lnTo>
                  <a:lnTo>
                    <a:pt x="204989" y="487299"/>
                  </a:lnTo>
                  <a:lnTo>
                    <a:pt x="180052" y="524646"/>
                  </a:lnTo>
                  <a:lnTo>
                    <a:pt x="156616" y="562914"/>
                  </a:lnTo>
                  <a:lnTo>
                    <a:pt x="134705" y="602053"/>
                  </a:lnTo>
                  <a:lnTo>
                    <a:pt x="114344" y="642015"/>
                  </a:lnTo>
                  <a:lnTo>
                    <a:pt x="95560" y="682748"/>
                  </a:lnTo>
                  <a:lnTo>
                    <a:pt x="78378" y="724203"/>
                  </a:lnTo>
                  <a:lnTo>
                    <a:pt x="62823" y="766331"/>
                  </a:lnTo>
                  <a:lnTo>
                    <a:pt x="48920" y="809081"/>
                  </a:lnTo>
                  <a:lnTo>
                    <a:pt x="36695" y="852403"/>
                  </a:lnTo>
                  <a:lnTo>
                    <a:pt x="26173" y="896248"/>
                  </a:lnTo>
                  <a:lnTo>
                    <a:pt x="17380" y="940566"/>
                  </a:lnTo>
                  <a:lnTo>
                    <a:pt x="10340" y="985306"/>
                  </a:lnTo>
                  <a:lnTo>
                    <a:pt x="5080" y="1030420"/>
                  </a:lnTo>
                  <a:lnTo>
                    <a:pt x="1625" y="1075857"/>
                  </a:lnTo>
                  <a:lnTo>
                    <a:pt x="0" y="1121567"/>
                  </a:lnTo>
                  <a:lnTo>
                    <a:pt x="230" y="1167501"/>
                  </a:lnTo>
                  <a:lnTo>
                    <a:pt x="2341" y="1213608"/>
                  </a:lnTo>
                  <a:lnTo>
                    <a:pt x="6358" y="1259839"/>
                  </a:lnTo>
                  <a:lnTo>
                    <a:pt x="12308" y="1306144"/>
                  </a:lnTo>
                  <a:lnTo>
                    <a:pt x="20214" y="1352473"/>
                  </a:lnTo>
                  <a:lnTo>
                    <a:pt x="30102" y="1398777"/>
                  </a:lnTo>
                  <a:lnTo>
                    <a:pt x="41999" y="1445004"/>
                  </a:lnTo>
                  <a:lnTo>
                    <a:pt x="55929" y="1491106"/>
                  </a:lnTo>
                  <a:lnTo>
                    <a:pt x="1139315" y="1139063"/>
                  </a:lnTo>
                  <a:lnTo>
                    <a:pt x="1139315" y="0"/>
                  </a:lnTo>
                  <a:close/>
                </a:path>
              </a:pathLst>
            </a:custGeom>
            <a:solidFill>
              <a:schemeClr val="accent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5BC19811-4825-4B4C-8818-BE59D7FE70F4}"/>
                </a:ext>
              </a:extLst>
            </p:cNvPr>
            <p:cNvSpPr/>
            <p:nvPr/>
          </p:nvSpPr>
          <p:spPr>
            <a:xfrm>
              <a:off x="712598" y="2174620"/>
              <a:ext cx="1139825" cy="1491615"/>
            </a:xfrm>
            <a:custGeom>
              <a:avLst/>
              <a:gdLst/>
              <a:ahLst/>
              <a:cxnLst/>
              <a:rect l="l" t="t" r="r" b="b"/>
              <a:pathLst>
                <a:path w="1139825" h="1491614">
                  <a:moveTo>
                    <a:pt x="55929" y="1491106"/>
                  </a:moveTo>
                  <a:lnTo>
                    <a:pt x="41999" y="1445004"/>
                  </a:lnTo>
                  <a:lnTo>
                    <a:pt x="30102" y="1398777"/>
                  </a:lnTo>
                  <a:lnTo>
                    <a:pt x="20214" y="1352473"/>
                  </a:lnTo>
                  <a:lnTo>
                    <a:pt x="12308" y="1306144"/>
                  </a:lnTo>
                  <a:lnTo>
                    <a:pt x="6358" y="1259839"/>
                  </a:lnTo>
                  <a:lnTo>
                    <a:pt x="2341" y="1213608"/>
                  </a:lnTo>
                  <a:lnTo>
                    <a:pt x="230" y="1167501"/>
                  </a:lnTo>
                  <a:lnTo>
                    <a:pt x="0" y="1121567"/>
                  </a:lnTo>
                  <a:lnTo>
                    <a:pt x="1625" y="1075857"/>
                  </a:lnTo>
                  <a:lnTo>
                    <a:pt x="5080" y="1030420"/>
                  </a:lnTo>
                  <a:lnTo>
                    <a:pt x="10340" y="985306"/>
                  </a:lnTo>
                  <a:lnTo>
                    <a:pt x="17380" y="940566"/>
                  </a:lnTo>
                  <a:lnTo>
                    <a:pt x="26173" y="896248"/>
                  </a:lnTo>
                  <a:lnTo>
                    <a:pt x="36695" y="852403"/>
                  </a:lnTo>
                  <a:lnTo>
                    <a:pt x="48920" y="809081"/>
                  </a:lnTo>
                  <a:lnTo>
                    <a:pt x="62823" y="766331"/>
                  </a:lnTo>
                  <a:lnTo>
                    <a:pt x="78378" y="724203"/>
                  </a:lnTo>
                  <a:lnTo>
                    <a:pt x="95560" y="682748"/>
                  </a:lnTo>
                  <a:lnTo>
                    <a:pt x="114344" y="642015"/>
                  </a:lnTo>
                  <a:lnTo>
                    <a:pt x="134705" y="602053"/>
                  </a:lnTo>
                  <a:lnTo>
                    <a:pt x="156616" y="562914"/>
                  </a:lnTo>
                  <a:lnTo>
                    <a:pt x="180052" y="524646"/>
                  </a:lnTo>
                  <a:lnTo>
                    <a:pt x="204989" y="487299"/>
                  </a:lnTo>
                  <a:lnTo>
                    <a:pt x="231400" y="450924"/>
                  </a:lnTo>
                  <a:lnTo>
                    <a:pt x="259261" y="415570"/>
                  </a:lnTo>
                  <a:lnTo>
                    <a:pt x="288545" y="381286"/>
                  </a:lnTo>
                  <a:lnTo>
                    <a:pt x="319229" y="348124"/>
                  </a:lnTo>
                  <a:lnTo>
                    <a:pt x="351285" y="316133"/>
                  </a:lnTo>
                  <a:lnTo>
                    <a:pt x="384689" y="285362"/>
                  </a:lnTo>
                  <a:lnTo>
                    <a:pt x="419415" y="255861"/>
                  </a:lnTo>
                  <a:lnTo>
                    <a:pt x="455439" y="227681"/>
                  </a:lnTo>
                  <a:lnTo>
                    <a:pt x="492734" y="200871"/>
                  </a:lnTo>
                  <a:lnTo>
                    <a:pt x="531275" y="175481"/>
                  </a:lnTo>
                  <a:lnTo>
                    <a:pt x="571037" y="151561"/>
                  </a:lnTo>
                  <a:lnTo>
                    <a:pt x="611994" y="129160"/>
                  </a:lnTo>
                  <a:lnTo>
                    <a:pt x="654122" y="108329"/>
                  </a:lnTo>
                  <a:lnTo>
                    <a:pt x="697394" y="89118"/>
                  </a:lnTo>
                  <a:lnTo>
                    <a:pt x="741785" y="71576"/>
                  </a:lnTo>
                  <a:lnTo>
                    <a:pt x="787271" y="55752"/>
                  </a:lnTo>
                  <a:lnTo>
                    <a:pt x="836290" y="41028"/>
                  </a:lnTo>
                  <a:lnTo>
                    <a:pt x="885866" y="28537"/>
                  </a:lnTo>
                  <a:lnTo>
                    <a:pt x="935921" y="18293"/>
                  </a:lnTo>
                  <a:lnTo>
                    <a:pt x="986373" y="10306"/>
                  </a:lnTo>
                  <a:lnTo>
                    <a:pt x="1037142" y="4588"/>
                  </a:lnTo>
                  <a:lnTo>
                    <a:pt x="1088150" y="1148"/>
                  </a:lnTo>
                  <a:lnTo>
                    <a:pt x="1139315" y="0"/>
                  </a:lnTo>
                  <a:lnTo>
                    <a:pt x="1139315" y="1139063"/>
                  </a:lnTo>
                  <a:lnTo>
                    <a:pt x="55929" y="1491106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8">
            <a:extLst>
              <a:ext uri="{FF2B5EF4-FFF2-40B4-BE49-F238E27FC236}">
                <a16:creationId xmlns:a16="http://schemas.microsoft.com/office/drawing/2014/main" id="{F683583B-28B5-4F07-9329-D52CCA8A48A0}"/>
              </a:ext>
            </a:extLst>
          </p:cNvPr>
          <p:cNvSpPr txBox="1"/>
          <p:nvPr/>
        </p:nvSpPr>
        <p:spPr>
          <a:xfrm>
            <a:off x="1065987" y="2838449"/>
            <a:ext cx="45275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50" dirty="0">
                <a:solidFill>
                  <a:srgbClr val="FFFFFF"/>
                </a:solidFill>
                <a:latin typeface="Arial"/>
                <a:cs typeface="Arial"/>
              </a:rPr>
              <a:t>30%</a:t>
            </a:r>
            <a:endParaRPr sz="1600">
              <a:latin typeface="Arial"/>
              <a:cs typeface="Arial"/>
            </a:endParaRPr>
          </a:p>
        </p:txBody>
      </p:sp>
      <p:sp>
        <p:nvSpPr>
          <p:cNvPr id="16" name="object 9">
            <a:extLst>
              <a:ext uri="{FF2B5EF4-FFF2-40B4-BE49-F238E27FC236}">
                <a16:creationId xmlns:a16="http://schemas.microsoft.com/office/drawing/2014/main" id="{B143EE65-16EA-45CC-9F37-0872DA1397C0}"/>
              </a:ext>
            </a:extLst>
          </p:cNvPr>
          <p:cNvSpPr txBox="1"/>
          <p:nvPr/>
        </p:nvSpPr>
        <p:spPr>
          <a:xfrm>
            <a:off x="1065377" y="5004053"/>
            <a:ext cx="157416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45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000" b="1" spc="-13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000" b="1" spc="-65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000" b="1" spc="-7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000" b="1" spc="-160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20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Ameri</a:t>
            </a:r>
            <a:r>
              <a:rPr sz="2000" b="1" spc="-15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17" name="object 10">
            <a:extLst>
              <a:ext uri="{FF2B5EF4-FFF2-40B4-BE49-F238E27FC236}">
                <a16:creationId xmlns:a16="http://schemas.microsoft.com/office/drawing/2014/main" id="{FC537194-E811-4DE4-A2C2-AE61CB90EDFA}"/>
              </a:ext>
            </a:extLst>
          </p:cNvPr>
          <p:cNvGrpSpPr/>
          <p:nvPr/>
        </p:nvGrpSpPr>
        <p:grpSpPr>
          <a:xfrm>
            <a:off x="3532452" y="2184273"/>
            <a:ext cx="2298065" cy="2297430"/>
            <a:chOff x="3532452" y="2184273"/>
            <a:chExt cx="2298065" cy="2297430"/>
          </a:xfrm>
        </p:grpSpPr>
        <p:sp>
          <p:nvSpPr>
            <p:cNvPr id="18" name="object 11">
              <a:extLst>
                <a:ext uri="{FF2B5EF4-FFF2-40B4-BE49-F238E27FC236}">
                  <a16:creationId xmlns:a16="http://schemas.microsoft.com/office/drawing/2014/main" id="{48FB3F99-B445-46F3-9F0C-C478CD9CC35D}"/>
                </a:ext>
              </a:extLst>
            </p:cNvPr>
            <p:cNvSpPr/>
            <p:nvPr/>
          </p:nvSpPr>
          <p:spPr>
            <a:xfrm>
              <a:off x="3597910" y="2193798"/>
              <a:ext cx="2222500" cy="2278380"/>
            </a:xfrm>
            <a:custGeom>
              <a:avLst/>
              <a:gdLst/>
              <a:ahLst/>
              <a:cxnLst/>
              <a:rect l="l" t="t" r="r" b="b"/>
              <a:pathLst>
                <a:path w="2222500" h="2278379">
                  <a:moveTo>
                    <a:pt x="1083437" y="0"/>
                  </a:moveTo>
                  <a:lnTo>
                    <a:pt x="1131582" y="999"/>
                  </a:lnTo>
                  <a:lnTo>
                    <a:pt x="1179219" y="3971"/>
                  </a:lnTo>
                  <a:lnTo>
                    <a:pt x="1226307" y="8875"/>
                  </a:lnTo>
                  <a:lnTo>
                    <a:pt x="1272807" y="15673"/>
                  </a:lnTo>
                  <a:lnTo>
                    <a:pt x="1318680" y="24325"/>
                  </a:lnTo>
                  <a:lnTo>
                    <a:pt x="1363885" y="34791"/>
                  </a:lnTo>
                  <a:lnTo>
                    <a:pt x="1408384" y="47031"/>
                  </a:lnTo>
                  <a:lnTo>
                    <a:pt x="1452136" y="61007"/>
                  </a:lnTo>
                  <a:lnTo>
                    <a:pt x="1495102" y="76678"/>
                  </a:lnTo>
                  <a:lnTo>
                    <a:pt x="1537243" y="94005"/>
                  </a:lnTo>
                  <a:lnTo>
                    <a:pt x="1578519" y="112949"/>
                  </a:lnTo>
                  <a:lnTo>
                    <a:pt x="1618891" y="133470"/>
                  </a:lnTo>
                  <a:lnTo>
                    <a:pt x="1658318" y="155527"/>
                  </a:lnTo>
                  <a:lnTo>
                    <a:pt x="1696762" y="179083"/>
                  </a:lnTo>
                  <a:lnTo>
                    <a:pt x="1734183" y="204097"/>
                  </a:lnTo>
                  <a:lnTo>
                    <a:pt x="1770541" y="230529"/>
                  </a:lnTo>
                  <a:lnTo>
                    <a:pt x="1805797" y="258341"/>
                  </a:lnTo>
                  <a:lnTo>
                    <a:pt x="1839911" y="287492"/>
                  </a:lnTo>
                  <a:lnTo>
                    <a:pt x="1872844" y="317944"/>
                  </a:lnTo>
                  <a:lnTo>
                    <a:pt x="1904555" y="349655"/>
                  </a:lnTo>
                  <a:lnTo>
                    <a:pt x="1935007" y="382588"/>
                  </a:lnTo>
                  <a:lnTo>
                    <a:pt x="1964158" y="416702"/>
                  </a:lnTo>
                  <a:lnTo>
                    <a:pt x="1991970" y="451958"/>
                  </a:lnTo>
                  <a:lnTo>
                    <a:pt x="2018402" y="488316"/>
                  </a:lnTo>
                  <a:lnTo>
                    <a:pt x="2043416" y="525737"/>
                  </a:lnTo>
                  <a:lnTo>
                    <a:pt x="2066972" y="564181"/>
                  </a:lnTo>
                  <a:lnTo>
                    <a:pt x="2089029" y="603608"/>
                  </a:lnTo>
                  <a:lnTo>
                    <a:pt x="2109550" y="643980"/>
                  </a:lnTo>
                  <a:lnTo>
                    <a:pt x="2128494" y="685256"/>
                  </a:lnTo>
                  <a:lnTo>
                    <a:pt x="2145821" y="727397"/>
                  </a:lnTo>
                  <a:lnTo>
                    <a:pt x="2161492" y="770363"/>
                  </a:lnTo>
                  <a:lnTo>
                    <a:pt x="2175468" y="814115"/>
                  </a:lnTo>
                  <a:lnTo>
                    <a:pt x="2187708" y="858614"/>
                  </a:lnTo>
                  <a:lnTo>
                    <a:pt x="2198174" y="903819"/>
                  </a:lnTo>
                  <a:lnTo>
                    <a:pt x="2206826" y="949692"/>
                  </a:lnTo>
                  <a:lnTo>
                    <a:pt x="2213624" y="996192"/>
                  </a:lnTo>
                  <a:lnTo>
                    <a:pt x="2218528" y="1043280"/>
                  </a:lnTo>
                  <a:lnTo>
                    <a:pt x="2221500" y="1090917"/>
                  </a:lnTo>
                  <a:lnTo>
                    <a:pt x="2222500" y="1139063"/>
                  </a:lnTo>
                  <a:lnTo>
                    <a:pt x="2221500" y="1187218"/>
                  </a:lnTo>
                  <a:lnTo>
                    <a:pt x="2218528" y="1234863"/>
                  </a:lnTo>
                  <a:lnTo>
                    <a:pt x="2213624" y="1281960"/>
                  </a:lnTo>
                  <a:lnTo>
                    <a:pt x="2206826" y="1328468"/>
                  </a:lnTo>
                  <a:lnTo>
                    <a:pt x="2198174" y="1374349"/>
                  </a:lnTo>
                  <a:lnTo>
                    <a:pt x="2187708" y="1419561"/>
                  </a:lnTo>
                  <a:lnTo>
                    <a:pt x="2175468" y="1464066"/>
                  </a:lnTo>
                  <a:lnTo>
                    <a:pt x="2161492" y="1507825"/>
                  </a:lnTo>
                  <a:lnTo>
                    <a:pt x="2145821" y="1550797"/>
                  </a:lnTo>
                  <a:lnTo>
                    <a:pt x="2128494" y="1592944"/>
                  </a:lnTo>
                  <a:lnTo>
                    <a:pt x="2109550" y="1634225"/>
                  </a:lnTo>
                  <a:lnTo>
                    <a:pt x="2089029" y="1674602"/>
                  </a:lnTo>
                  <a:lnTo>
                    <a:pt x="2066972" y="1714034"/>
                  </a:lnTo>
                  <a:lnTo>
                    <a:pt x="2043416" y="1752482"/>
                  </a:lnTo>
                  <a:lnTo>
                    <a:pt x="2018402" y="1789907"/>
                  </a:lnTo>
                  <a:lnTo>
                    <a:pt x="1991970" y="1826268"/>
                  </a:lnTo>
                  <a:lnTo>
                    <a:pt x="1964158" y="1861527"/>
                  </a:lnTo>
                  <a:lnTo>
                    <a:pt x="1935007" y="1895644"/>
                  </a:lnTo>
                  <a:lnTo>
                    <a:pt x="1904555" y="1928580"/>
                  </a:lnTo>
                  <a:lnTo>
                    <a:pt x="1872844" y="1960294"/>
                  </a:lnTo>
                  <a:lnTo>
                    <a:pt x="1839911" y="1990747"/>
                  </a:lnTo>
                  <a:lnTo>
                    <a:pt x="1805797" y="2019900"/>
                  </a:lnTo>
                  <a:lnTo>
                    <a:pt x="1770541" y="2047714"/>
                  </a:lnTo>
                  <a:lnTo>
                    <a:pt x="1734183" y="2074148"/>
                  </a:lnTo>
                  <a:lnTo>
                    <a:pt x="1696762" y="2099163"/>
                  </a:lnTo>
                  <a:lnTo>
                    <a:pt x="1658318" y="2122720"/>
                  </a:lnTo>
                  <a:lnTo>
                    <a:pt x="1618891" y="2144779"/>
                  </a:lnTo>
                  <a:lnTo>
                    <a:pt x="1578519" y="2165300"/>
                  </a:lnTo>
                  <a:lnTo>
                    <a:pt x="1537243" y="2184244"/>
                  </a:lnTo>
                  <a:lnTo>
                    <a:pt x="1495102" y="2201572"/>
                  </a:lnTo>
                  <a:lnTo>
                    <a:pt x="1452136" y="2217244"/>
                  </a:lnTo>
                  <a:lnTo>
                    <a:pt x="1408384" y="2231220"/>
                  </a:lnTo>
                  <a:lnTo>
                    <a:pt x="1363885" y="2243461"/>
                  </a:lnTo>
                  <a:lnTo>
                    <a:pt x="1318680" y="2253927"/>
                  </a:lnTo>
                  <a:lnTo>
                    <a:pt x="1272807" y="2262579"/>
                  </a:lnTo>
                  <a:lnTo>
                    <a:pt x="1226307" y="2269377"/>
                  </a:lnTo>
                  <a:lnTo>
                    <a:pt x="1179219" y="2274281"/>
                  </a:lnTo>
                  <a:lnTo>
                    <a:pt x="1131582" y="2277253"/>
                  </a:lnTo>
                  <a:lnTo>
                    <a:pt x="1083437" y="2278253"/>
                  </a:lnTo>
                  <a:lnTo>
                    <a:pt x="1034280" y="2277199"/>
                  </a:lnTo>
                  <a:lnTo>
                    <a:pt x="985548" y="2274065"/>
                  </a:lnTo>
                  <a:lnTo>
                    <a:pt x="937293" y="2268886"/>
                  </a:lnTo>
                  <a:lnTo>
                    <a:pt x="889564" y="2261699"/>
                  </a:lnTo>
                  <a:lnTo>
                    <a:pt x="842412" y="2252542"/>
                  </a:lnTo>
                  <a:lnTo>
                    <a:pt x="795889" y="2241451"/>
                  </a:lnTo>
                  <a:lnTo>
                    <a:pt x="750045" y="2228463"/>
                  </a:lnTo>
                  <a:lnTo>
                    <a:pt x="704931" y="2213615"/>
                  </a:lnTo>
                  <a:lnTo>
                    <a:pt x="660599" y="2196944"/>
                  </a:lnTo>
                  <a:lnTo>
                    <a:pt x="617097" y="2178487"/>
                  </a:lnTo>
                  <a:lnTo>
                    <a:pt x="574478" y="2158281"/>
                  </a:lnTo>
                  <a:lnTo>
                    <a:pt x="532793" y="2136362"/>
                  </a:lnTo>
                  <a:lnTo>
                    <a:pt x="492092" y="2112768"/>
                  </a:lnTo>
                  <a:lnTo>
                    <a:pt x="452425" y="2087536"/>
                  </a:lnTo>
                  <a:lnTo>
                    <a:pt x="413845" y="2060702"/>
                  </a:lnTo>
                  <a:lnTo>
                    <a:pt x="376401" y="2032303"/>
                  </a:lnTo>
                  <a:lnTo>
                    <a:pt x="340145" y="2002376"/>
                  </a:lnTo>
                  <a:lnTo>
                    <a:pt x="305127" y="1970959"/>
                  </a:lnTo>
                  <a:lnTo>
                    <a:pt x="271398" y="1938088"/>
                  </a:lnTo>
                  <a:lnTo>
                    <a:pt x="239009" y="1903800"/>
                  </a:lnTo>
                  <a:lnTo>
                    <a:pt x="208011" y="1868132"/>
                  </a:lnTo>
                  <a:lnTo>
                    <a:pt x="178454" y="1831121"/>
                  </a:lnTo>
                  <a:lnTo>
                    <a:pt x="150390" y="1792803"/>
                  </a:lnTo>
                  <a:lnTo>
                    <a:pt x="123869" y="1753216"/>
                  </a:lnTo>
                  <a:lnTo>
                    <a:pt x="98942" y="1712397"/>
                  </a:lnTo>
                  <a:lnTo>
                    <a:pt x="75661" y="1670382"/>
                  </a:lnTo>
                  <a:lnTo>
                    <a:pt x="54075" y="1627209"/>
                  </a:lnTo>
                  <a:lnTo>
                    <a:pt x="34235" y="1582914"/>
                  </a:lnTo>
                  <a:lnTo>
                    <a:pt x="16193" y="1537534"/>
                  </a:lnTo>
                  <a:lnTo>
                    <a:pt x="0" y="1491107"/>
                  </a:lnTo>
                  <a:lnTo>
                    <a:pt x="1083437" y="1139063"/>
                  </a:lnTo>
                  <a:lnTo>
                    <a:pt x="1083437" y="0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2">
              <a:extLst>
                <a:ext uri="{FF2B5EF4-FFF2-40B4-BE49-F238E27FC236}">
                  <a16:creationId xmlns:a16="http://schemas.microsoft.com/office/drawing/2014/main" id="{5580BF0E-0607-4386-97FD-18CE878EA725}"/>
                </a:ext>
              </a:extLst>
            </p:cNvPr>
            <p:cNvSpPr/>
            <p:nvPr/>
          </p:nvSpPr>
          <p:spPr>
            <a:xfrm>
              <a:off x="3541977" y="2193798"/>
              <a:ext cx="1139825" cy="1491615"/>
            </a:xfrm>
            <a:custGeom>
              <a:avLst/>
              <a:gdLst/>
              <a:ahLst/>
              <a:cxnLst/>
              <a:rect l="l" t="t" r="r" b="b"/>
              <a:pathLst>
                <a:path w="1139825" h="1491614">
                  <a:moveTo>
                    <a:pt x="1139369" y="0"/>
                  </a:moveTo>
                  <a:lnTo>
                    <a:pt x="1088164" y="1148"/>
                  </a:lnTo>
                  <a:lnTo>
                    <a:pt x="1037141" y="4588"/>
                  </a:lnTo>
                  <a:lnTo>
                    <a:pt x="986373" y="10306"/>
                  </a:lnTo>
                  <a:lnTo>
                    <a:pt x="935935" y="18293"/>
                  </a:lnTo>
                  <a:lnTo>
                    <a:pt x="885898" y="28537"/>
                  </a:lnTo>
                  <a:lnTo>
                    <a:pt x="836337" y="41028"/>
                  </a:lnTo>
                  <a:lnTo>
                    <a:pt x="787325" y="55752"/>
                  </a:lnTo>
                  <a:lnTo>
                    <a:pt x="741840" y="71585"/>
                  </a:lnTo>
                  <a:lnTo>
                    <a:pt x="697449" y="89135"/>
                  </a:lnTo>
                  <a:lnTo>
                    <a:pt x="654177" y="108354"/>
                  </a:lnTo>
                  <a:lnTo>
                    <a:pt x="612049" y="129192"/>
                  </a:lnTo>
                  <a:lnTo>
                    <a:pt x="571091" y="151598"/>
                  </a:lnTo>
                  <a:lnTo>
                    <a:pt x="531328" y="175523"/>
                  </a:lnTo>
                  <a:lnTo>
                    <a:pt x="492786" y="200917"/>
                  </a:lnTo>
                  <a:lnTo>
                    <a:pt x="455489" y="227730"/>
                  </a:lnTo>
                  <a:lnTo>
                    <a:pt x="419464" y="255913"/>
                  </a:lnTo>
                  <a:lnTo>
                    <a:pt x="384736" y="285416"/>
                  </a:lnTo>
                  <a:lnTo>
                    <a:pt x="351330" y="316188"/>
                  </a:lnTo>
                  <a:lnTo>
                    <a:pt x="319272" y="348180"/>
                  </a:lnTo>
                  <a:lnTo>
                    <a:pt x="288586" y="381343"/>
                  </a:lnTo>
                  <a:lnTo>
                    <a:pt x="259299" y="415626"/>
                  </a:lnTo>
                  <a:lnTo>
                    <a:pt x="231436" y="450979"/>
                  </a:lnTo>
                  <a:lnTo>
                    <a:pt x="205022" y="487353"/>
                  </a:lnTo>
                  <a:lnTo>
                    <a:pt x="180083" y="524698"/>
                  </a:lnTo>
                  <a:lnTo>
                    <a:pt x="156643" y="562965"/>
                  </a:lnTo>
                  <a:lnTo>
                    <a:pt x="134730" y="602102"/>
                  </a:lnTo>
                  <a:lnTo>
                    <a:pt x="114367" y="642061"/>
                  </a:lnTo>
                  <a:lnTo>
                    <a:pt x="95580" y="682792"/>
                  </a:lnTo>
                  <a:lnTo>
                    <a:pt x="78395" y="724244"/>
                  </a:lnTo>
                  <a:lnTo>
                    <a:pt x="62837" y="766369"/>
                  </a:lnTo>
                  <a:lnTo>
                    <a:pt x="48932" y="809115"/>
                  </a:lnTo>
                  <a:lnTo>
                    <a:pt x="36705" y="852434"/>
                  </a:lnTo>
                  <a:lnTo>
                    <a:pt x="26181" y="896276"/>
                  </a:lnTo>
                  <a:lnTo>
                    <a:pt x="17385" y="940591"/>
                  </a:lnTo>
                  <a:lnTo>
                    <a:pt x="10344" y="985328"/>
                  </a:lnTo>
                  <a:lnTo>
                    <a:pt x="5082" y="1030438"/>
                  </a:lnTo>
                  <a:lnTo>
                    <a:pt x="1626" y="1075872"/>
                  </a:lnTo>
                  <a:lnTo>
                    <a:pt x="0" y="1121580"/>
                  </a:lnTo>
                  <a:lnTo>
                    <a:pt x="229" y="1167511"/>
                  </a:lnTo>
                  <a:lnTo>
                    <a:pt x="2340" y="1213616"/>
                  </a:lnTo>
                  <a:lnTo>
                    <a:pt x="6357" y="1259845"/>
                  </a:lnTo>
                  <a:lnTo>
                    <a:pt x="12306" y="1306148"/>
                  </a:lnTo>
                  <a:lnTo>
                    <a:pt x="20213" y="1352475"/>
                  </a:lnTo>
                  <a:lnTo>
                    <a:pt x="30102" y="1398778"/>
                  </a:lnTo>
                  <a:lnTo>
                    <a:pt x="42000" y="1445005"/>
                  </a:lnTo>
                  <a:lnTo>
                    <a:pt x="55932" y="1491107"/>
                  </a:lnTo>
                  <a:lnTo>
                    <a:pt x="1139369" y="1139063"/>
                  </a:lnTo>
                  <a:lnTo>
                    <a:pt x="1139369" y="0"/>
                  </a:lnTo>
                  <a:close/>
                </a:path>
              </a:pathLst>
            </a:custGeom>
            <a:solidFill>
              <a:schemeClr val="accent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0" name="object 13">
              <a:extLst>
                <a:ext uri="{FF2B5EF4-FFF2-40B4-BE49-F238E27FC236}">
                  <a16:creationId xmlns:a16="http://schemas.microsoft.com/office/drawing/2014/main" id="{736E2FC6-8F5C-44C0-867A-12EAEC01B5CC}"/>
                </a:ext>
              </a:extLst>
            </p:cNvPr>
            <p:cNvSpPr/>
            <p:nvPr/>
          </p:nvSpPr>
          <p:spPr>
            <a:xfrm>
              <a:off x="3541977" y="2193798"/>
              <a:ext cx="1139825" cy="1491615"/>
            </a:xfrm>
            <a:custGeom>
              <a:avLst/>
              <a:gdLst/>
              <a:ahLst/>
              <a:cxnLst/>
              <a:rect l="l" t="t" r="r" b="b"/>
              <a:pathLst>
                <a:path w="1139825" h="1491614">
                  <a:moveTo>
                    <a:pt x="55932" y="1491107"/>
                  </a:moveTo>
                  <a:lnTo>
                    <a:pt x="42000" y="1445005"/>
                  </a:lnTo>
                  <a:lnTo>
                    <a:pt x="30102" y="1398778"/>
                  </a:lnTo>
                  <a:lnTo>
                    <a:pt x="20213" y="1352475"/>
                  </a:lnTo>
                  <a:lnTo>
                    <a:pt x="12306" y="1306148"/>
                  </a:lnTo>
                  <a:lnTo>
                    <a:pt x="6357" y="1259845"/>
                  </a:lnTo>
                  <a:lnTo>
                    <a:pt x="2340" y="1213616"/>
                  </a:lnTo>
                  <a:lnTo>
                    <a:pt x="229" y="1167511"/>
                  </a:lnTo>
                  <a:lnTo>
                    <a:pt x="0" y="1121580"/>
                  </a:lnTo>
                  <a:lnTo>
                    <a:pt x="1626" y="1075872"/>
                  </a:lnTo>
                  <a:lnTo>
                    <a:pt x="5082" y="1030438"/>
                  </a:lnTo>
                  <a:lnTo>
                    <a:pt x="10344" y="985328"/>
                  </a:lnTo>
                  <a:lnTo>
                    <a:pt x="17385" y="940591"/>
                  </a:lnTo>
                  <a:lnTo>
                    <a:pt x="26181" y="896276"/>
                  </a:lnTo>
                  <a:lnTo>
                    <a:pt x="36705" y="852434"/>
                  </a:lnTo>
                  <a:lnTo>
                    <a:pt x="48932" y="809115"/>
                  </a:lnTo>
                  <a:lnTo>
                    <a:pt x="62837" y="766369"/>
                  </a:lnTo>
                  <a:lnTo>
                    <a:pt x="78395" y="724244"/>
                  </a:lnTo>
                  <a:lnTo>
                    <a:pt x="95580" y="682792"/>
                  </a:lnTo>
                  <a:lnTo>
                    <a:pt x="114367" y="642061"/>
                  </a:lnTo>
                  <a:lnTo>
                    <a:pt x="134730" y="602102"/>
                  </a:lnTo>
                  <a:lnTo>
                    <a:pt x="156643" y="562965"/>
                  </a:lnTo>
                  <a:lnTo>
                    <a:pt x="180083" y="524698"/>
                  </a:lnTo>
                  <a:lnTo>
                    <a:pt x="205022" y="487353"/>
                  </a:lnTo>
                  <a:lnTo>
                    <a:pt x="231436" y="450979"/>
                  </a:lnTo>
                  <a:lnTo>
                    <a:pt x="259299" y="415626"/>
                  </a:lnTo>
                  <a:lnTo>
                    <a:pt x="288586" y="381343"/>
                  </a:lnTo>
                  <a:lnTo>
                    <a:pt x="319272" y="348180"/>
                  </a:lnTo>
                  <a:lnTo>
                    <a:pt x="351330" y="316188"/>
                  </a:lnTo>
                  <a:lnTo>
                    <a:pt x="384736" y="285416"/>
                  </a:lnTo>
                  <a:lnTo>
                    <a:pt x="419464" y="255913"/>
                  </a:lnTo>
                  <a:lnTo>
                    <a:pt x="455489" y="227730"/>
                  </a:lnTo>
                  <a:lnTo>
                    <a:pt x="492786" y="200917"/>
                  </a:lnTo>
                  <a:lnTo>
                    <a:pt x="531328" y="175523"/>
                  </a:lnTo>
                  <a:lnTo>
                    <a:pt x="571091" y="151598"/>
                  </a:lnTo>
                  <a:lnTo>
                    <a:pt x="612049" y="129192"/>
                  </a:lnTo>
                  <a:lnTo>
                    <a:pt x="654177" y="108354"/>
                  </a:lnTo>
                  <a:lnTo>
                    <a:pt x="697449" y="89135"/>
                  </a:lnTo>
                  <a:lnTo>
                    <a:pt x="741840" y="71585"/>
                  </a:lnTo>
                  <a:lnTo>
                    <a:pt x="787325" y="55752"/>
                  </a:lnTo>
                  <a:lnTo>
                    <a:pt x="836337" y="41028"/>
                  </a:lnTo>
                  <a:lnTo>
                    <a:pt x="885898" y="28537"/>
                  </a:lnTo>
                  <a:lnTo>
                    <a:pt x="935935" y="18293"/>
                  </a:lnTo>
                  <a:lnTo>
                    <a:pt x="986373" y="10306"/>
                  </a:lnTo>
                  <a:lnTo>
                    <a:pt x="1037141" y="4588"/>
                  </a:lnTo>
                  <a:lnTo>
                    <a:pt x="1088164" y="1148"/>
                  </a:lnTo>
                  <a:lnTo>
                    <a:pt x="1139369" y="0"/>
                  </a:lnTo>
                  <a:lnTo>
                    <a:pt x="1139369" y="1139063"/>
                  </a:lnTo>
                  <a:lnTo>
                    <a:pt x="55932" y="1491107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14">
            <a:extLst>
              <a:ext uri="{FF2B5EF4-FFF2-40B4-BE49-F238E27FC236}">
                <a16:creationId xmlns:a16="http://schemas.microsoft.com/office/drawing/2014/main" id="{A1703FAB-EABA-4FC3-AFE5-8288828C523F}"/>
              </a:ext>
            </a:extLst>
          </p:cNvPr>
          <p:cNvSpPr txBox="1"/>
          <p:nvPr/>
        </p:nvSpPr>
        <p:spPr>
          <a:xfrm>
            <a:off x="3907663" y="2858261"/>
            <a:ext cx="45275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50" dirty="0">
                <a:solidFill>
                  <a:srgbClr val="FFFFFF"/>
                </a:solidFill>
                <a:latin typeface="Arial"/>
                <a:cs typeface="Arial"/>
              </a:rPr>
              <a:t>30%</a:t>
            </a:r>
            <a:endParaRPr sz="1600">
              <a:latin typeface="Arial"/>
              <a:cs typeface="Arial"/>
            </a:endParaRPr>
          </a:p>
        </p:txBody>
      </p:sp>
      <p:sp>
        <p:nvSpPr>
          <p:cNvPr id="22" name="object 15">
            <a:extLst>
              <a:ext uri="{FF2B5EF4-FFF2-40B4-BE49-F238E27FC236}">
                <a16:creationId xmlns:a16="http://schemas.microsoft.com/office/drawing/2014/main" id="{9963D87A-9489-4D70-BBBD-A1C538E12C46}"/>
              </a:ext>
            </a:extLst>
          </p:cNvPr>
          <p:cNvSpPr txBox="1"/>
          <p:nvPr/>
        </p:nvSpPr>
        <p:spPr>
          <a:xfrm>
            <a:off x="4294759" y="5023230"/>
            <a:ext cx="775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Eu</a:t>
            </a:r>
            <a:r>
              <a:rPr sz="2000" b="1" spc="-3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ope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23" name="object 16">
            <a:extLst>
              <a:ext uri="{FF2B5EF4-FFF2-40B4-BE49-F238E27FC236}">
                <a16:creationId xmlns:a16="http://schemas.microsoft.com/office/drawing/2014/main" id="{AC8DE27B-5DBD-40ED-A78A-3FE543DC0547}"/>
              </a:ext>
            </a:extLst>
          </p:cNvPr>
          <p:cNvGrpSpPr/>
          <p:nvPr/>
        </p:nvGrpSpPr>
        <p:grpSpPr>
          <a:xfrm>
            <a:off x="6361873" y="2165095"/>
            <a:ext cx="2298065" cy="2297430"/>
            <a:chOff x="6361873" y="2165095"/>
            <a:chExt cx="2298065" cy="2297430"/>
          </a:xfrm>
        </p:grpSpPr>
        <p:sp>
          <p:nvSpPr>
            <p:cNvPr id="24" name="object 17">
              <a:extLst>
                <a:ext uri="{FF2B5EF4-FFF2-40B4-BE49-F238E27FC236}">
                  <a16:creationId xmlns:a16="http://schemas.microsoft.com/office/drawing/2014/main" id="{86ECE477-6C31-48A1-9DA6-DD8293D03EC9}"/>
                </a:ext>
              </a:extLst>
            </p:cNvPr>
            <p:cNvSpPr/>
            <p:nvPr/>
          </p:nvSpPr>
          <p:spPr>
            <a:xfrm>
              <a:off x="6427343" y="2174620"/>
              <a:ext cx="2222500" cy="2278380"/>
            </a:xfrm>
            <a:custGeom>
              <a:avLst/>
              <a:gdLst/>
              <a:ahLst/>
              <a:cxnLst/>
              <a:rect l="l" t="t" r="r" b="b"/>
              <a:pathLst>
                <a:path w="2222500" h="2278379">
                  <a:moveTo>
                    <a:pt x="1083310" y="0"/>
                  </a:moveTo>
                  <a:lnTo>
                    <a:pt x="1131465" y="999"/>
                  </a:lnTo>
                  <a:lnTo>
                    <a:pt x="1179110" y="3970"/>
                  </a:lnTo>
                  <a:lnTo>
                    <a:pt x="1226207" y="8873"/>
                  </a:lnTo>
                  <a:lnTo>
                    <a:pt x="1272715" y="15670"/>
                  </a:lnTo>
                  <a:lnTo>
                    <a:pt x="1318596" y="24320"/>
                  </a:lnTo>
                  <a:lnTo>
                    <a:pt x="1363808" y="34783"/>
                  </a:lnTo>
                  <a:lnTo>
                    <a:pt x="1408313" y="47021"/>
                  </a:lnTo>
                  <a:lnTo>
                    <a:pt x="1452072" y="60994"/>
                  </a:lnTo>
                  <a:lnTo>
                    <a:pt x="1495044" y="76663"/>
                  </a:lnTo>
                  <a:lnTo>
                    <a:pt x="1537191" y="93987"/>
                  </a:lnTo>
                  <a:lnTo>
                    <a:pt x="1578472" y="112927"/>
                  </a:lnTo>
                  <a:lnTo>
                    <a:pt x="1618849" y="133445"/>
                  </a:lnTo>
                  <a:lnTo>
                    <a:pt x="1658281" y="155499"/>
                  </a:lnTo>
                  <a:lnTo>
                    <a:pt x="1696729" y="179052"/>
                  </a:lnTo>
                  <a:lnTo>
                    <a:pt x="1734154" y="204062"/>
                  </a:lnTo>
                  <a:lnTo>
                    <a:pt x="1770515" y="230492"/>
                  </a:lnTo>
                  <a:lnTo>
                    <a:pt x="1805774" y="258300"/>
                  </a:lnTo>
                  <a:lnTo>
                    <a:pt x="1839891" y="287449"/>
                  </a:lnTo>
                  <a:lnTo>
                    <a:pt x="1872827" y="317897"/>
                  </a:lnTo>
                  <a:lnTo>
                    <a:pt x="1904541" y="349607"/>
                  </a:lnTo>
                  <a:lnTo>
                    <a:pt x="1934994" y="382537"/>
                  </a:lnTo>
                  <a:lnTo>
                    <a:pt x="1964147" y="416649"/>
                  </a:lnTo>
                  <a:lnTo>
                    <a:pt x="1991961" y="451903"/>
                  </a:lnTo>
                  <a:lnTo>
                    <a:pt x="2018395" y="488260"/>
                  </a:lnTo>
                  <a:lnTo>
                    <a:pt x="2043410" y="525680"/>
                  </a:lnTo>
                  <a:lnTo>
                    <a:pt x="2066967" y="564124"/>
                  </a:lnTo>
                  <a:lnTo>
                    <a:pt x="2089026" y="603552"/>
                  </a:lnTo>
                  <a:lnTo>
                    <a:pt x="2109547" y="643924"/>
                  </a:lnTo>
                  <a:lnTo>
                    <a:pt x="2128491" y="685202"/>
                  </a:lnTo>
                  <a:lnTo>
                    <a:pt x="2145819" y="727345"/>
                  </a:lnTo>
                  <a:lnTo>
                    <a:pt x="2161491" y="770314"/>
                  </a:lnTo>
                  <a:lnTo>
                    <a:pt x="2175467" y="814069"/>
                  </a:lnTo>
                  <a:lnTo>
                    <a:pt x="2187708" y="858572"/>
                  </a:lnTo>
                  <a:lnTo>
                    <a:pt x="2198174" y="903782"/>
                  </a:lnTo>
                  <a:lnTo>
                    <a:pt x="2206826" y="949660"/>
                  </a:lnTo>
                  <a:lnTo>
                    <a:pt x="2213624" y="996167"/>
                  </a:lnTo>
                  <a:lnTo>
                    <a:pt x="2218528" y="1043262"/>
                  </a:lnTo>
                  <a:lnTo>
                    <a:pt x="2221500" y="1090908"/>
                  </a:lnTo>
                  <a:lnTo>
                    <a:pt x="2222500" y="1139063"/>
                  </a:lnTo>
                  <a:lnTo>
                    <a:pt x="2221500" y="1187218"/>
                  </a:lnTo>
                  <a:lnTo>
                    <a:pt x="2218528" y="1234863"/>
                  </a:lnTo>
                  <a:lnTo>
                    <a:pt x="2213624" y="1281960"/>
                  </a:lnTo>
                  <a:lnTo>
                    <a:pt x="2206826" y="1328468"/>
                  </a:lnTo>
                  <a:lnTo>
                    <a:pt x="2198174" y="1374349"/>
                  </a:lnTo>
                  <a:lnTo>
                    <a:pt x="2187708" y="1419561"/>
                  </a:lnTo>
                  <a:lnTo>
                    <a:pt x="2175467" y="1464066"/>
                  </a:lnTo>
                  <a:lnTo>
                    <a:pt x="2161491" y="1507825"/>
                  </a:lnTo>
                  <a:lnTo>
                    <a:pt x="2145819" y="1550797"/>
                  </a:lnTo>
                  <a:lnTo>
                    <a:pt x="2128491" y="1592944"/>
                  </a:lnTo>
                  <a:lnTo>
                    <a:pt x="2109547" y="1634225"/>
                  </a:lnTo>
                  <a:lnTo>
                    <a:pt x="2089026" y="1674602"/>
                  </a:lnTo>
                  <a:lnTo>
                    <a:pt x="2066967" y="1714034"/>
                  </a:lnTo>
                  <a:lnTo>
                    <a:pt x="2043410" y="1752482"/>
                  </a:lnTo>
                  <a:lnTo>
                    <a:pt x="2018395" y="1789907"/>
                  </a:lnTo>
                  <a:lnTo>
                    <a:pt x="1991961" y="1826268"/>
                  </a:lnTo>
                  <a:lnTo>
                    <a:pt x="1964147" y="1861527"/>
                  </a:lnTo>
                  <a:lnTo>
                    <a:pt x="1934994" y="1895644"/>
                  </a:lnTo>
                  <a:lnTo>
                    <a:pt x="1904541" y="1928580"/>
                  </a:lnTo>
                  <a:lnTo>
                    <a:pt x="1872827" y="1960294"/>
                  </a:lnTo>
                  <a:lnTo>
                    <a:pt x="1839891" y="1990747"/>
                  </a:lnTo>
                  <a:lnTo>
                    <a:pt x="1805774" y="2019900"/>
                  </a:lnTo>
                  <a:lnTo>
                    <a:pt x="1770515" y="2047714"/>
                  </a:lnTo>
                  <a:lnTo>
                    <a:pt x="1734154" y="2074148"/>
                  </a:lnTo>
                  <a:lnTo>
                    <a:pt x="1696729" y="2099163"/>
                  </a:lnTo>
                  <a:lnTo>
                    <a:pt x="1658281" y="2122720"/>
                  </a:lnTo>
                  <a:lnTo>
                    <a:pt x="1618849" y="2144779"/>
                  </a:lnTo>
                  <a:lnTo>
                    <a:pt x="1578472" y="2165300"/>
                  </a:lnTo>
                  <a:lnTo>
                    <a:pt x="1537191" y="2184244"/>
                  </a:lnTo>
                  <a:lnTo>
                    <a:pt x="1495044" y="2201572"/>
                  </a:lnTo>
                  <a:lnTo>
                    <a:pt x="1452072" y="2217244"/>
                  </a:lnTo>
                  <a:lnTo>
                    <a:pt x="1408313" y="2231220"/>
                  </a:lnTo>
                  <a:lnTo>
                    <a:pt x="1363808" y="2243461"/>
                  </a:lnTo>
                  <a:lnTo>
                    <a:pt x="1318596" y="2253927"/>
                  </a:lnTo>
                  <a:lnTo>
                    <a:pt x="1272715" y="2262579"/>
                  </a:lnTo>
                  <a:lnTo>
                    <a:pt x="1226207" y="2269377"/>
                  </a:lnTo>
                  <a:lnTo>
                    <a:pt x="1179110" y="2274281"/>
                  </a:lnTo>
                  <a:lnTo>
                    <a:pt x="1131465" y="2277253"/>
                  </a:lnTo>
                  <a:lnTo>
                    <a:pt x="1083310" y="2278253"/>
                  </a:lnTo>
                  <a:lnTo>
                    <a:pt x="1034165" y="2277199"/>
                  </a:lnTo>
                  <a:lnTo>
                    <a:pt x="985445" y="2274063"/>
                  </a:lnTo>
                  <a:lnTo>
                    <a:pt x="937200" y="2268883"/>
                  </a:lnTo>
                  <a:lnTo>
                    <a:pt x="889481" y="2261694"/>
                  </a:lnTo>
                  <a:lnTo>
                    <a:pt x="842339" y="2252533"/>
                  </a:lnTo>
                  <a:lnTo>
                    <a:pt x="795824" y="2241439"/>
                  </a:lnTo>
                  <a:lnTo>
                    <a:pt x="749988" y="2228447"/>
                  </a:lnTo>
                  <a:lnTo>
                    <a:pt x="704881" y="2213595"/>
                  </a:lnTo>
                  <a:lnTo>
                    <a:pt x="660555" y="2196920"/>
                  </a:lnTo>
                  <a:lnTo>
                    <a:pt x="617060" y="2178459"/>
                  </a:lnTo>
                  <a:lnTo>
                    <a:pt x="574446" y="2158248"/>
                  </a:lnTo>
                  <a:lnTo>
                    <a:pt x="532766" y="2136325"/>
                  </a:lnTo>
                  <a:lnTo>
                    <a:pt x="492069" y="2112727"/>
                  </a:lnTo>
                  <a:lnTo>
                    <a:pt x="452406" y="2087491"/>
                  </a:lnTo>
                  <a:lnTo>
                    <a:pt x="413829" y="2060654"/>
                  </a:lnTo>
                  <a:lnTo>
                    <a:pt x="376388" y="2032252"/>
                  </a:lnTo>
                  <a:lnTo>
                    <a:pt x="340134" y="2002323"/>
                  </a:lnTo>
                  <a:lnTo>
                    <a:pt x="305119" y="1970904"/>
                  </a:lnTo>
                  <a:lnTo>
                    <a:pt x="271391" y="1938032"/>
                  </a:lnTo>
                  <a:lnTo>
                    <a:pt x="239004" y="1903744"/>
                  </a:lnTo>
                  <a:lnTo>
                    <a:pt x="208007" y="1868076"/>
                  </a:lnTo>
                  <a:lnTo>
                    <a:pt x="178452" y="1831066"/>
                  </a:lnTo>
                  <a:lnTo>
                    <a:pt x="150388" y="1792751"/>
                  </a:lnTo>
                  <a:lnTo>
                    <a:pt x="123868" y="1753167"/>
                  </a:lnTo>
                  <a:lnTo>
                    <a:pt x="98942" y="1712353"/>
                  </a:lnTo>
                  <a:lnTo>
                    <a:pt x="75660" y="1670344"/>
                  </a:lnTo>
                  <a:lnTo>
                    <a:pt x="54075" y="1627178"/>
                  </a:lnTo>
                  <a:lnTo>
                    <a:pt x="34235" y="1582892"/>
                  </a:lnTo>
                  <a:lnTo>
                    <a:pt x="16193" y="1537522"/>
                  </a:lnTo>
                  <a:lnTo>
                    <a:pt x="0" y="1491106"/>
                  </a:lnTo>
                  <a:lnTo>
                    <a:pt x="1083310" y="1139063"/>
                  </a:lnTo>
                  <a:lnTo>
                    <a:pt x="1083310" y="0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18">
              <a:extLst>
                <a:ext uri="{FF2B5EF4-FFF2-40B4-BE49-F238E27FC236}">
                  <a16:creationId xmlns:a16="http://schemas.microsoft.com/office/drawing/2014/main" id="{DE121040-7E14-4613-B7FF-A8F68CD8A72A}"/>
                </a:ext>
              </a:extLst>
            </p:cNvPr>
            <p:cNvSpPr/>
            <p:nvPr/>
          </p:nvSpPr>
          <p:spPr>
            <a:xfrm>
              <a:off x="6371398" y="2174620"/>
              <a:ext cx="1139825" cy="1491615"/>
            </a:xfrm>
            <a:custGeom>
              <a:avLst/>
              <a:gdLst/>
              <a:ahLst/>
              <a:cxnLst/>
              <a:rect l="l" t="t" r="r" b="b"/>
              <a:pathLst>
                <a:path w="1139825" h="1491614">
                  <a:moveTo>
                    <a:pt x="1139254" y="0"/>
                  </a:moveTo>
                  <a:lnTo>
                    <a:pt x="1088096" y="1148"/>
                  </a:lnTo>
                  <a:lnTo>
                    <a:pt x="1037107" y="4588"/>
                  </a:lnTo>
                  <a:lnTo>
                    <a:pt x="986362" y="10306"/>
                  </a:lnTo>
                  <a:lnTo>
                    <a:pt x="935937" y="18293"/>
                  </a:lnTo>
                  <a:lnTo>
                    <a:pt x="885908" y="28537"/>
                  </a:lnTo>
                  <a:lnTo>
                    <a:pt x="836349" y="41028"/>
                  </a:lnTo>
                  <a:lnTo>
                    <a:pt x="787337" y="55752"/>
                  </a:lnTo>
                  <a:lnTo>
                    <a:pt x="741843" y="71576"/>
                  </a:lnTo>
                  <a:lnTo>
                    <a:pt x="697444" y="89118"/>
                  </a:lnTo>
                  <a:lnTo>
                    <a:pt x="654165" y="108329"/>
                  </a:lnTo>
                  <a:lnTo>
                    <a:pt x="612030" y="129160"/>
                  </a:lnTo>
                  <a:lnTo>
                    <a:pt x="571067" y="151561"/>
                  </a:lnTo>
                  <a:lnTo>
                    <a:pt x="531299" y="175481"/>
                  </a:lnTo>
                  <a:lnTo>
                    <a:pt x="492752" y="200871"/>
                  </a:lnTo>
                  <a:lnTo>
                    <a:pt x="455453" y="227681"/>
                  </a:lnTo>
                  <a:lnTo>
                    <a:pt x="419425" y="255861"/>
                  </a:lnTo>
                  <a:lnTo>
                    <a:pt x="384695" y="285362"/>
                  </a:lnTo>
                  <a:lnTo>
                    <a:pt x="351287" y="316133"/>
                  </a:lnTo>
                  <a:lnTo>
                    <a:pt x="319228" y="348124"/>
                  </a:lnTo>
                  <a:lnTo>
                    <a:pt x="288542" y="381286"/>
                  </a:lnTo>
                  <a:lnTo>
                    <a:pt x="259256" y="415570"/>
                  </a:lnTo>
                  <a:lnTo>
                    <a:pt x="231393" y="450924"/>
                  </a:lnTo>
                  <a:lnTo>
                    <a:pt x="204980" y="487299"/>
                  </a:lnTo>
                  <a:lnTo>
                    <a:pt x="180043" y="524646"/>
                  </a:lnTo>
                  <a:lnTo>
                    <a:pt x="156605" y="562914"/>
                  </a:lnTo>
                  <a:lnTo>
                    <a:pt x="134694" y="602053"/>
                  </a:lnTo>
                  <a:lnTo>
                    <a:pt x="114333" y="642015"/>
                  </a:lnTo>
                  <a:lnTo>
                    <a:pt x="95549" y="682748"/>
                  </a:lnTo>
                  <a:lnTo>
                    <a:pt x="78367" y="724203"/>
                  </a:lnTo>
                  <a:lnTo>
                    <a:pt x="62812" y="766331"/>
                  </a:lnTo>
                  <a:lnTo>
                    <a:pt x="48910" y="809081"/>
                  </a:lnTo>
                  <a:lnTo>
                    <a:pt x="36686" y="852403"/>
                  </a:lnTo>
                  <a:lnTo>
                    <a:pt x="26165" y="896248"/>
                  </a:lnTo>
                  <a:lnTo>
                    <a:pt x="17373" y="940566"/>
                  </a:lnTo>
                  <a:lnTo>
                    <a:pt x="10335" y="985306"/>
                  </a:lnTo>
                  <a:lnTo>
                    <a:pt x="5077" y="1030420"/>
                  </a:lnTo>
                  <a:lnTo>
                    <a:pt x="1623" y="1075857"/>
                  </a:lnTo>
                  <a:lnTo>
                    <a:pt x="0" y="1121567"/>
                  </a:lnTo>
                  <a:lnTo>
                    <a:pt x="232" y="1167501"/>
                  </a:lnTo>
                  <a:lnTo>
                    <a:pt x="2345" y="1213608"/>
                  </a:lnTo>
                  <a:lnTo>
                    <a:pt x="6364" y="1259839"/>
                  </a:lnTo>
                  <a:lnTo>
                    <a:pt x="12315" y="1306144"/>
                  </a:lnTo>
                  <a:lnTo>
                    <a:pt x="20224" y="1352473"/>
                  </a:lnTo>
                  <a:lnTo>
                    <a:pt x="30114" y="1398777"/>
                  </a:lnTo>
                  <a:lnTo>
                    <a:pt x="42013" y="1445004"/>
                  </a:lnTo>
                  <a:lnTo>
                    <a:pt x="55944" y="1491106"/>
                  </a:lnTo>
                  <a:lnTo>
                    <a:pt x="1139254" y="1139063"/>
                  </a:lnTo>
                  <a:lnTo>
                    <a:pt x="1139254" y="0"/>
                  </a:lnTo>
                  <a:close/>
                </a:path>
              </a:pathLst>
            </a:custGeom>
            <a:solidFill>
              <a:schemeClr val="accent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6" name="object 19">
              <a:extLst>
                <a:ext uri="{FF2B5EF4-FFF2-40B4-BE49-F238E27FC236}">
                  <a16:creationId xmlns:a16="http://schemas.microsoft.com/office/drawing/2014/main" id="{3E8D867D-DBFF-47F8-91D4-64600526C3AD}"/>
                </a:ext>
              </a:extLst>
            </p:cNvPr>
            <p:cNvSpPr/>
            <p:nvPr/>
          </p:nvSpPr>
          <p:spPr>
            <a:xfrm>
              <a:off x="6371398" y="2174620"/>
              <a:ext cx="1139825" cy="1491615"/>
            </a:xfrm>
            <a:custGeom>
              <a:avLst/>
              <a:gdLst/>
              <a:ahLst/>
              <a:cxnLst/>
              <a:rect l="l" t="t" r="r" b="b"/>
              <a:pathLst>
                <a:path w="1139825" h="1491614">
                  <a:moveTo>
                    <a:pt x="55944" y="1491106"/>
                  </a:moveTo>
                  <a:lnTo>
                    <a:pt x="42013" y="1445004"/>
                  </a:lnTo>
                  <a:lnTo>
                    <a:pt x="30114" y="1398777"/>
                  </a:lnTo>
                  <a:lnTo>
                    <a:pt x="20224" y="1352473"/>
                  </a:lnTo>
                  <a:lnTo>
                    <a:pt x="12315" y="1306144"/>
                  </a:lnTo>
                  <a:lnTo>
                    <a:pt x="6364" y="1259839"/>
                  </a:lnTo>
                  <a:lnTo>
                    <a:pt x="2345" y="1213608"/>
                  </a:lnTo>
                  <a:lnTo>
                    <a:pt x="232" y="1167501"/>
                  </a:lnTo>
                  <a:lnTo>
                    <a:pt x="0" y="1121567"/>
                  </a:lnTo>
                  <a:lnTo>
                    <a:pt x="1623" y="1075857"/>
                  </a:lnTo>
                  <a:lnTo>
                    <a:pt x="5077" y="1030420"/>
                  </a:lnTo>
                  <a:lnTo>
                    <a:pt x="10335" y="985306"/>
                  </a:lnTo>
                  <a:lnTo>
                    <a:pt x="17373" y="940566"/>
                  </a:lnTo>
                  <a:lnTo>
                    <a:pt x="26165" y="896248"/>
                  </a:lnTo>
                  <a:lnTo>
                    <a:pt x="36686" y="852403"/>
                  </a:lnTo>
                  <a:lnTo>
                    <a:pt x="48910" y="809081"/>
                  </a:lnTo>
                  <a:lnTo>
                    <a:pt x="62812" y="766331"/>
                  </a:lnTo>
                  <a:lnTo>
                    <a:pt x="78367" y="724203"/>
                  </a:lnTo>
                  <a:lnTo>
                    <a:pt x="95549" y="682748"/>
                  </a:lnTo>
                  <a:lnTo>
                    <a:pt x="114333" y="642015"/>
                  </a:lnTo>
                  <a:lnTo>
                    <a:pt x="134694" y="602053"/>
                  </a:lnTo>
                  <a:lnTo>
                    <a:pt x="156605" y="562914"/>
                  </a:lnTo>
                  <a:lnTo>
                    <a:pt x="180043" y="524646"/>
                  </a:lnTo>
                  <a:lnTo>
                    <a:pt x="204980" y="487299"/>
                  </a:lnTo>
                  <a:lnTo>
                    <a:pt x="231393" y="450924"/>
                  </a:lnTo>
                  <a:lnTo>
                    <a:pt x="259256" y="415570"/>
                  </a:lnTo>
                  <a:lnTo>
                    <a:pt x="288542" y="381286"/>
                  </a:lnTo>
                  <a:lnTo>
                    <a:pt x="319228" y="348124"/>
                  </a:lnTo>
                  <a:lnTo>
                    <a:pt x="351287" y="316133"/>
                  </a:lnTo>
                  <a:lnTo>
                    <a:pt x="384695" y="285362"/>
                  </a:lnTo>
                  <a:lnTo>
                    <a:pt x="419425" y="255861"/>
                  </a:lnTo>
                  <a:lnTo>
                    <a:pt x="455453" y="227681"/>
                  </a:lnTo>
                  <a:lnTo>
                    <a:pt x="492752" y="200871"/>
                  </a:lnTo>
                  <a:lnTo>
                    <a:pt x="531299" y="175481"/>
                  </a:lnTo>
                  <a:lnTo>
                    <a:pt x="571067" y="151561"/>
                  </a:lnTo>
                  <a:lnTo>
                    <a:pt x="612030" y="129160"/>
                  </a:lnTo>
                  <a:lnTo>
                    <a:pt x="654165" y="108329"/>
                  </a:lnTo>
                  <a:lnTo>
                    <a:pt x="697444" y="89118"/>
                  </a:lnTo>
                  <a:lnTo>
                    <a:pt x="741843" y="71576"/>
                  </a:lnTo>
                  <a:lnTo>
                    <a:pt x="787337" y="55752"/>
                  </a:lnTo>
                  <a:lnTo>
                    <a:pt x="836349" y="41028"/>
                  </a:lnTo>
                  <a:lnTo>
                    <a:pt x="885908" y="28537"/>
                  </a:lnTo>
                  <a:lnTo>
                    <a:pt x="935937" y="18293"/>
                  </a:lnTo>
                  <a:lnTo>
                    <a:pt x="986362" y="10306"/>
                  </a:lnTo>
                  <a:lnTo>
                    <a:pt x="1037107" y="4588"/>
                  </a:lnTo>
                  <a:lnTo>
                    <a:pt x="1088096" y="1148"/>
                  </a:lnTo>
                  <a:lnTo>
                    <a:pt x="1139254" y="0"/>
                  </a:lnTo>
                  <a:lnTo>
                    <a:pt x="1139254" y="1139063"/>
                  </a:lnTo>
                  <a:lnTo>
                    <a:pt x="55944" y="1491106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0">
            <a:extLst>
              <a:ext uri="{FF2B5EF4-FFF2-40B4-BE49-F238E27FC236}">
                <a16:creationId xmlns:a16="http://schemas.microsoft.com/office/drawing/2014/main" id="{54F37EBB-DD24-4357-8B37-12B3251E25CF}"/>
              </a:ext>
            </a:extLst>
          </p:cNvPr>
          <p:cNvSpPr txBox="1"/>
          <p:nvPr/>
        </p:nvSpPr>
        <p:spPr>
          <a:xfrm>
            <a:off x="6786118" y="2851530"/>
            <a:ext cx="45275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50" dirty="0">
                <a:solidFill>
                  <a:srgbClr val="FFFFFF"/>
                </a:solidFill>
                <a:latin typeface="Arial"/>
                <a:cs typeface="Arial"/>
              </a:rPr>
              <a:t>30%</a:t>
            </a:r>
            <a:endParaRPr sz="1600">
              <a:latin typeface="Arial"/>
              <a:cs typeface="Arial"/>
            </a:endParaRPr>
          </a:p>
        </p:txBody>
      </p:sp>
      <p:sp>
        <p:nvSpPr>
          <p:cNvPr id="28" name="object 21">
            <a:extLst>
              <a:ext uri="{FF2B5EF4-FFF2-40B4-BE49-F238E27FC236}">
                <a16:creationId xmlns:a16="http://schemas.microsoft.com/office/drawing/2014/main" id="{CFB95DA0-1AED-4EFE-AB53-9136AE1CE700}"/>
              </a:ext>
            </a:extLst>
          </p:cNvPr>
          <p:cNvSpPr txBox="1"/>
          <p:nvPr/>
        </p:nvSpPr>
        <p:spPr>
          <a:xfrm>
            <a:off x="6424676" y="5004053"/>
            <a:ext cx="217360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Middle</a:t>
            </a:r>
            <a:r>
              <a:rPr sz="20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FFFFFF"/>
                </a:solidFill>
                <a:latin typeface="Calibri"/>
                <a:cs typeface="Calibri"/>
              </a:rPr>
              <a:t>East</a:t>
            </a:r>
            <a:r>
              <a:rPr sz="20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Africa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29" name="object 22">
            <a:extLst>
              <a:ext uri="{FF2B5EF4-FFF2-40B4-BE49-F238E27FC236}">
                <a16:creationId xmlns:a16="http://schemas.microsoft.com/office/drawing/2014/main" id="{6CA0E2BA-2B2A-4CB3-9A2F-E2F78468957B}"/>
              </a:ext>
            </a:extLst>
          </p:cNvPr>
          <p:cNvGrpSpPr/>
          <p:nvPr/>
        </p:nvGrpSpPr>
        <p:grpSpPr>
          <a:xfrm>
            <a:off x="9191497" y="2165095"/>
            <a:ext cx="2297430" cy="2297430"/>
            <a:chOff x="9191497" y="2165095"/>
            <a:chExt cx="2297430" cy="2297430"/>
          </a:xfrm>
        </p:grpSpPr>
        <p:sp>
          <p:nvSpPr>
            <p:cNvPr id="30" name="object 23">
              <a:extLst>
                <a:ext uri="{FF2B5EF4-FFF2-40B4-BE49-F238E27FC236}">
                  <a16:creationId xmlns:a16="http://schemas.microsoft.com/office/drawing/2014/main" id="{B82BE656-4E6D-4DAF-967D-28382AF8284B}"/>
                </a:ext>
              </a:extLst>
            </p:cNvPr>
            <p:cNvSpPr/>
            <p:nvPr/>
          </p:nvSpPr>
          <p:spPr>
            <a:xfrm>
              <a:off x="9201022" y="2174620"/>
              <a:ext cx="2278380" cy="2278380"/>
            </a:xfrm>
            <a:custGeom>
              <a:avLst/>
              <a:gdLst/>
              <a:ahLst/>
              <a:cxnLst/>
              <a:rect l="l" t="t" r="r" b="b"/>
              <a:pathLst>
                <a:path w="2278379" h="2278379">
                  <a:moveTo>
                    <a:pt x="1139062" y="0"/>
                  </a:moveTo>
                  <a:lnTo>
                    <a:pt x="1187218" y="999"/>
                  </a:lnTo>
                  <a:lnTo>
                    <a:pt x="1234863" y="3970"/>
                  </a:lnTo>
                  <a:lnTo>
                    <a:pt x="1281960" y="8873"/>
                  </a:lnTo>
                  <a:lnTo>
                    <a:pt x="1328468" y="15670"/>
                  </a:lnTo>
                  <a:lnTo>
                    <a:pt x="1374349" y="24320"/>
                  </a:lnTo>
                  <a:lnTo>
                    <a:pt x="1419561" y="34783"/>
                  </a:lnTo>
                  <a:lnTo>
                    <a:pt x="1464066" y="47021"/>
                  </a:lnTo>
                  <a:lnTo>
                    <a:pt x="1507825" y="60994"/>
                  </a:lnTo>
                  <a:lnTo>
                    <a:pt x="1550797" y="76663"/>
                  </a:lnTo>
                  <a:lnTo>
                    <a:pt x="1592944" y="93987"/>
                  </a:lnTo>
                  <a:lnTo>
                    <a:pt x="1634225" y="112927"/>
                  </a:lnTo>
                  <a:lnTo>
                    <a:pt x="1674602" y="133445"/>
                  </a:lnTo>
                  <a:lnTo>
                    <a:pt x="1714034" y="155499"/>
                  </a:lnTo>
                  <a:lnTo>
                    <a:pt x="1752482" y="179052"/>
                  </a:lnTo>
                  <a:lnTo>
                    <a:pt x="1789907" y="204062"/>
                  </a:lnTo>
                  <a:lnTo>
                    <a:pt x="1826268" y="230492"/>
                  </a:lnTo>
                  <a:lnTo>
                    <a:pt x="1861527" y="258300"/>
                  </a:lnTo>
                  <a:lnTo>
                    <a:pt x="1895644" y="287449"/>
                  </a:lnTo>
                  <a:lnTo>
                    <a:pt x="1928580" y="317897"/>
                  </a:lnTo>
                  <a:lnTo>
                    <a:pt x="1960294" y="349607"/>
                  </a:lnTo>
                  <a:lnTo>
                    <a:pt x="1990747" y="382537"/>
                  </a:lnTo>
                  <a:lnTo>
                    <a:pt x="2019900" y="416649"/>
                  </a:lnTo>
                  <a:lnTo>
                    <a:pt x="2047714" y="451903"/>
                  </a:lnTo>
                  <a:lnTo>
                    <a:pt x="2074148" y="488260"/>
                  </a:lnTo>
                  <a:lnTo>
                    <a:pt x="2099163" y="525680"/>
                  </a:lnTo>
                  <a:lnTo>
                    <a:pt x="2122720" y="564124"/>
                  </a:lnTo>
                  <a:lnTo>
                    <a:pt x="2144779" y="603552"/>
                  </a:lnTo>
                  <a:lnTo>
                    <a:pt x="2165300" y="643924"/>
                  </a:lnTo>
                  <a:lnTo>
                    <a:pt x="2184244" y="685202"/>
                  </a:lnTo>
                  <a:lnTo>
                    <a:pt x="2201572" y="727345"/>
                  </a:lnTo>
                  <a:lnTo>
                    <a:pt x="2217244" y="770314"/>
                  </a:lnTo>
                  <a:lnTo>
                    <a:pt x="2231220" y="814069"/>
                  </a:lnTo>
                  <a:lnTo>
                    <a:pt x="2243461" y="858572"/>
                  </a:lnTo>
                  <a:lnTo>
                    <a:pt x="2253927" y="903782"/>
                  </a:lnTo>
                  <a:lnTo>
                    <a:pt x="2262579" y="949660"/>
                  </a:lnTo>
                  <a:lnTo>
                    <a:pt x="2269377" y="996167"/>
                  </a:lnTo>
                  <a:lnTo>
                    <a:pt x="2274281" y="1043262"/>
                  </a:lnTo>
                  <a:lnTo>
                    <a:pt x="2277253" y="1090908"/>
                  </a:lnTo>
                  <a:lnTo>
                    <a:pt x="2278253" y="1139063"/>
                  </a:lnTo>
                  <a:lnTo>
                    <a:pt x="2277253" y="1187218"/>
                  </a:lnTo>
                  <a:lnTo>
                    <a:pt x="2274281" y="1234863"/>
                  </a:lnTo>
                  <a:lnTo>
                    <a:pt x="2269377" y="1281960"/>
                  </a:lnTo>
                  <a:lnTo>
                    <a:pt x="2262579" y="1328468"/>
                  </a:lnTo>
                  <a:lnTo>
                    <a:pt x="2253927" y="1374349"/>
                  </a:lnTo>
                  <a:lnTo>
                    <a:pt x="2243461" y="1419561"/>
                  </a:lnTo>
                  <a:lnTo>
                    <a:pt x="2231220" y="1464066"/>
                  </a:lnTo>
                  <a:lnTo>
                    <a:pt x="2217244" y="1507825"/>
                  </a:lnTo>
                  <a:lnTo>
                    <a:pt x="2201572" y="1550797"/>
                  </a:lnTo>
                  <a:lnTo>
                    <a:pt x="2184244" y="1592944"/>
                  </a:lnTo>
                  <a:lnTo>
                    <a:pt x="2165300" y="1634225"/>
                  </a:lnTo>
                  <a:lnTo>
                    <a:pt x="2144779" y="1674602"/>
                  </a:lnTo>
                  <a:lnTo>
                    <a:pt x="2122720" y="1714034"/>
                  </a:lnTo>
                  <a:lnTo>
                    <a:pt x="2099163" y="1752482"/>
                  </a:lnTo>
                  <a:lnTo>
                    <a:pt x="2074148" y="1789907"/>
                  </a:lnTo>
                  <a:lnTo>
                    <a:pt x="2047714" y="1826268"/>
                  </a:lnTo>
                  <a:lnTo>
                    <a:pt x="2019900" y="1861527"/>
                  </a:lnTo>
                  <a:lnTo>
                    <a:pt x="1990747" y="1895644"/>
                  </a:lnTo>
                  <a:lnTo>
                    <a:pt x="1960294" y="1928580"/>
                  </a:lnTo>
                  <a:lnTo>
                    <a:pt x="1928580" y="1960294"/>
                  </a:lnTo>
                  <a:lnTo>
                    <a:pt x="1895644" y="1990747"/>
                  </a:lnTo>
                  <a:lnTo>
                    <a:pt x="1861527" y="2019900"/>
                  </a:lnTo>
                  <a:lnTo>
                    <a:pt x="1826268" y="2047714"/>
                  </a:lnTo>
                  <a:lnTo>
                    <a:pt x="1789907" y="2074148"/>
                  </a:lnTo>
                  <a:lnTo>
                    <a:pt x="1752482" y="2099163"/>
                  </a:lnTo>
                  <a:lnTo>
                    <a:pt x="1714034" y="2122720"/>
                  </a:lnTo>
                  <a:lnTo>
                    <a:pt x="1674602" y="2144779"/>
                  </a:lnTo>
                  <a:lnTo>
                    <a:pt x="1634225" y="2165300"/>
                  </a:lnTo>
                  <a:lnTo>
                    <a:pt x="1592944" y="2184244"/>
                  </a:lnTo>
                  <a:lnTo>
                    <a:pt x="1550797" y="2201572"/>
                  </a:lnTo>
                  <a:lnTo>
                    <a:pt x="1507825" y="2217244"/>
                  </a:lnTo>
                  <a:lnTo>
                    <a:pt x="1464066" y="2231220"/>
                  </a:lnTo>
                  <a:lnTo>
                    <a:pt x="1419561" y="2243461"/>
                  </a:lnTo>
                  <a:lnTo>
                    <a:pt x="1374349" y="2253927"/>
                  </a:lnTo>
                  <a:lnTo>
                    <a:pt x="1328468" y="2262579"/>
                  </a:lnTo>
                  <a:lnTo>
                    <a:pt x="1281960" y="2269377"/>
                  </a:lnTo>
                  <a:lnTo>
                    <a:pt x="1234863" y="2274281"/>
                  </a:lnTo>
                  <a:lnTo>
                    <a:pt x="1187218" y="2277253"/>
                  </a:lnTo>
                  <a:lnTo>
                    <a:pt x="1139062" y="2278253"/>
                  </a:lnTo>
                  <a:lnTo>
                    <a:pt x="1090908" y="2277253"/>
                  </a:lnTo>
                  <a:lnTo>
                    <a:pt x="1043262" y="2274281"/>
                  </a:lnTo>
                  <a:lnTo>
                    <a:pt x="996167" y="2269377"/>
                  </a:lnTo>
                  <a:lnTo>
                    <a:pt x="949660" y="2262579"/>
                  </a:lnTo>
                  <a:lnTo>
                    <a:pt x="903782" y="2253927"/>
                  </a:lnTo>
                  <a:lnTo>
                    <a:pt x="858572" y="2243461"/>
                  </a:lnTo>
                  <a:lnTo>
                    <a:pt x="814069" y="2231220"/>
                  </a:lnTo>
                  <a:lnTo>
                    <a:pt x="770314" y="2217244"/>
                  </a:lnTo>
                  <a:lnTo>
                    <a:pt x="727345" y="2201572"/>
                  </a:lnTo>
                  <a:lnTo>
                    <a:pt x="685202" y="2184244"/>
                  </a:lnTo>
                  <a:lnTo>
                    <a:pt x="643924" y="2165300"/>
                  </a:lnTo>
                  <a:lnTo>
                    <a:pt x="603552" y="2144779"/>
                  </a:lnTo>
                  <a:lnTo>
                    <a:pt x="564124" y="2122720"/>
                  </a:lnTo>
                  <a:lnTo>
                    <a:pt x="525680" y="2099163"/>
                  </a:lnTo>
                  <a:lnTo>
                    <a:pt x="488260" y="2074148"/>
                  </a:lnTo>
                  <a:lnTo>
                    <a:pt x="451903" y="2047714"/>
                  </a:lnTo>
                  <a:lnTo>
                    <a:pt x="416649" y="2019900"/>
                  </a:lnTo>
                  <a:lnTo>
                    <a:pt x="382537" y="1990747"/>
                  </a:lnTo>
                  <a:lnTo>
                    <a:pt x="349607" y="1960294"/>
                  </a:lnTo>
                  <a:lnTo>
                    <a:pt x="317897" y="1928580"/>
                  </a:lnTo>
                  <a:lnTo>
                    <a:pt x="287449" y="1895644"/>
                  </a:lnTo>
                  <a:lnTo>
                    <a:pt x="258300" y="1861527"/>
                  </a:lnTo>
                  <a:lnTo>
                    <a:pt x="230492" y="1826268"/>
                  </a:lnTo>
                  <a:lnTo>
                    <a:pt x="204062" y="1789907"/>
                  </a:lnTo>
                  <a:lnTo>
                    <a:pt x="179052" y="1752482"/>
                  </a:lnTo>
                  <a:lnTo>
                    <a:pt x="155499" y="1714034"/>
                  </a:lnTo>
                  <a:lnTo>
                    <a:pt x="133445" y="1674602"/>
                  </a:lnTo>
                  <a:lnTo>
                    <a:pt x="112927" y="1634225"/>
                  </a:lnTo>
                  <a:lnTo>
                    <a:pt x="93987" y="1592944"/>
                  </a:lnTo>
                  <a:lnTo>
                    <a:pt x="76663" y="1550797"/>
                  </a:lnTo>
                  <a:lnTo>
                    <a:pt x="60994" y="1507825"/>
                  </a:lnTo>
                  <a:lnTo>
                    <a:pt x="47021" y="1464066"/>
                  </a:lnTo>
                  <a:lnTo>
                    <a:pt x="34783" y="1419561"/>
                  </a:lnTo>
                  <a:lnTo>
                    <a:pt x="24320" y="1374349"/>
                  </a:lnTo>
                  <a:lnTo>
                    <a:pt x="15670" y="1328468"/>
                  </a:lnTo>
                  <a:lnTo>
                    <a:pt x="8873" y="1281960"/>
                  </a:lnTo>
                  <a:lnTo>
                    <a:pt x="3970" y="1234863"/>
                  </a:lnTo>
                  <a:lnTo>
                    <a:pt x="999" y="1187218"/>
                  </a:lnTo>
                  <a:lnTo>
                    <a:pt x="0" y="1139063"/>
                  </a:lnTo>
                  <a:lnTo>
                    <a:pt x="1076" y="1089488"/>
                  </a:lnTo>
                  <a:lnTo>
                    <a:pt x="4285" y="1040246"/>
                  </a:lnTo>
                  <a:lnTo>
                    <a:pt x="9597" y="991397"/>
                  </a:lnTo>
                  <a:lnTo>
                    <a:pt x="16981" y="942999"/>
                  </a:lnTo>
                  <a:lnTo>
                    <a:pt x="26406" y="895114"/>
                  </a:lnTo>
                  <a:lnTo>
                    <a:pt x="37842" y="847801"/>
                  </a:lnTo>
                  <a:lnTo>
                    <a:pt x="51259" y="801120"/>
                  </a:lnTo>
                  <a:lnTo>
                    <a:pt x="66627" y="755132"/>
                  </a:lnTo>
                  <a:lnTo>
                    <a:pt x="83914" y="709895"/>
                  </a:lnTo>
                  <a:lnTo>
                    <a:pt x="103090" y="665471"/>
                  </a:lnTo>
                  <a:lnTo>
                    <a:pt x="124126" y="621919"/>
                  </a:lnTo>
                  <a:lnTo>
                    <a:pt x="146991" y="579298"/>
                  </a:lnTo>
                  <a:lnTo>
                    <a:pt x="171653" y="537670"/>
                  </a:lnTo>
                  <a:lnTo>
                    <a:pt x="198084" y="497094"/>
                  </a:lnTo>
                  <a:lnTo>
                    <a:pt x="226251" y="457629"/>
                  </a:lnTo>
                  <a:lnTo>
                    <a:pt x="256126" y="419337"/>
                  </a:lnTo>
                  <a:lnTo>
                    <a:pt x="287678" y="382276"/>
                  </a:lnTo>
                  <a:lnTo>
                    <a:pt x="320875" y="346508"/>
                  </a:lnTo>
                  <a:lnTo>
                    <a:pt x="355688" y="312091"/>
                  </a:lnTo>
                  <a:lnTo>
                    <a:pt x="392087" y="279085"/>
                  </a:lnTo>
                  <a:lnTo>
                    <a:pt x="430040" y="247552"/>
                  </a:lnTo>
                  <a:lnTo>
                    <a:pt x="469519" y="217550"/>
                  </a:lnTo>
                  <a:lnTo>
                    <a:pt x="1139062" y="1139063"/>
                  </a:lnTo>
                  <a:lnTo>
                    <a:pt x="1139062" y="0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24">
              <a:extLst>
                <a:ext uri="{FF2B5EF4-FFF2-40B4-BE49-F238E27FC236}">
                  <a16:creationId xmlns:a16="http://schemas.microsoft.com/office/drawing/2014/main" id="{030BC6F3-67A0-4319-A6BE-EBA702E5F856}"/>
                </a:ext>
              </a:extLst>
            </p:cNvPr>
            <p:cNvSpPr/>
            <p:nvPr/>
          </p:nvSpPr>
          <p:spPr>
            <a:xfrm>
              <a:off x="9670541" y="2174620"/>
              <a:ext cx="669925" cy="1139190"/>
            </a:xfrm>
            <a:custGeom>
              <a:avLst/>
              <a:gdLst/>
              <a:ahLst/>
              <a:cxnLst/>
              <a:rect l="l" t="t" r="r" b="b"/>
              <a:pathLst>
                <a:path w="669925" h="1139189">
                  <a:moveTo>
                    <a:pt x="669543" y="0"/>
                  </a:moveTo>
                  <a:lnTo>
                    <a:pt x="618105" y="1160"/>
                  </a:lnTo>
                  <a:lnTo>
                    <a:pt x="566927" y="4626"/>
                  </a:lnTo>
                  <a:lnTo>
                    <a:pt x="516084" y="10374"/>
                  </a:lnTo>
                  <a:lnTo>
                    <a:pt x="465649" y="18381"/>
                  </a:lnTo>
                  <a:lnTo>
                    <a:pt x="415696" y="28623"/>
                  </a:lnTo>
                  <a:lnTo>
                    <a:pt x="366299" y="41078"/>
                  </a:lnTo>
                  <a:lnTo>
                    <a:pt x="317531" y="55721"/>
                  </a:lnTo>
                  <a:lnTo>
                    <a:pt x="269468" y="72529"/>
                  </a:lnTo>
                  <a:lnTo>
                    <a:pt x="222181" y="91480"/>
                  </a:lnTo>
                  <a:lnTo>
                    <a:pt x="175747" y="112550"/>
                  </a:lnTo>
                  <a:lnTo>
                    <a:pt x="130237" y="135715"/>
                  </a:lnTo>
                  <a:lnTo>
                    <a:pt x="85727" y="160953"/>
                  </a:lnTo>
                  <a:lnTo>
                    <a:pt x="42290" y="188239"/>
                  </a:lnTo>
                  <a:lnTo>
                    <a:pt x="0" y="217550"/>
                  </a:lnTo>
                  <a:lnTo>
                    <a:pt x="669543" y="1139063"/>
                  </a:lnTo>
                  <a:lnTo>
                    <a:pt x="669543" y="0"/>
                  </a:lnTo>
                  <a:close/>
                </a:path>
              </a:pathLst>
            </a:custGeom>
            <a:solidFill>
              <a:schemeClr val="accent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2" name="object 25">
              <a:extLst>
                <a:ext uri="{FF2B5EF4-FFF2-40B4-BE49-F238E27FC236}">
                  <a16:creationId xmlns:a16="http://schemas.microsoft.com/office/drawing/2014/main" id="{4DC18053-82F5-4F10-BB92-EDBB115F3C09}"/>
                </a:ext>
              </a:extLst>
            </p:cNvPr>
            <p:cNvSpPr/>
            <p:nvPr/>
          </p:nvSpPr>
          <p:spPr>
            <a:xfrm>
              <a:off x="9670541" y="2174620"/>
              <a:ext cx="669925" cy="1139190"/>
            </a:xfrm>
            <a:custGeom>
              <a:avLst/>
              <a:gdLst/>
              <a:ahLst/>
              <a:cxnLst/>
              <a:rect l="l" t="t" r="r" b="b"/>
              <a:pathLst>
                <a:path w="669925" h="1139189">
                  <a:moveTo>
                    <a:pt x="0" y="217550"/>
                  </a:moveTo>
                  <a:lnTo>
                    <a:pt x="42290" y="188239"/>
                  </a:lnTo>
                  <a:lnTo>
                    <a:pt x="85727" y="160953"/>
                  </a:lnTo>
                  <a:lnTo>
                    <a:pt x="130237" y="135715"/>
                  </a:lnTo>
                  <a:lnTo>
                    <a:pt x="175747" y="112550"/>
                  </a:lnTo>
                  <a:lnTo>
                    <a:pt x="222181" y="91480"/>
                  </a:lnTo>
                  <a:lnTo>
                    <a:pt x="269468" y="72529"/>
                  </a:lnTo>
                  <a:lnTo>
                    <a:pt x="317531" y="55721"/>
                  </a:lnTo>
                  <a:lnTo>
                    <a:pt x="366299" y="41078"/>
                  </a:lnTo>
                  <a:lnTo>
                    <a:pt x="415696" y="28623"/>
                  </a:lnTo>
                  <a:lnTo>
                    <a:pt x="465649" y="18381"/>
                  </a:lnTo>
                  <a:lnTo>
                    <a:pt x="516084" y="10374"/>
                  </a:lnTo>
                  <a:lnTo>
                    <a:pt x="566927" y="4626"/>
                  </a:lnTo>
                  <a:lnTo>
                    <a:pt x="618105" y="1160"/>
                  </a:lnTo>
                  <a:lnTo>
                    <a:pt x="669543" y="0"/>
                  </a:lnTo>
                  <a:lnTo>
                    <a:pt x="669543" y="1139063"/>
                  </a:lnTo>
                  <a:lnTo>
                    <a:pt x="0" y="217550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26">
            <a:extLst>
              <a:ext uri="{FF2B5EF4-FFF2-40B4-BE49-F238E27FC236}">
                <a16:creationId xmlns:a16="http://schemas.microsoft.com/office/drawing/2014/main" id="{B0700DB0-86F4-4D1E-8023-0F1B6B5C5050}"/>
              </a:ext>
            </a:extLst>
          </p:cNvPr>
          <p:cNvSpPr txBox="1"/>
          <p:nvPr/>
        </p:nvSpPr>
        <p:spPr>
          <a:xfrm>
            <a:off x="9780778" y="2288286"/>
            <a:ext cx="45275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50" dirty="0">
                <a:solidFill>
                  <a:srgbClr val="FFFFFF"/>
                </a:solidFill>
                <a:latin typeface="Arial"/>
                <a:cs typeface="Arial"/>
              </a:rPr>
              <a:t>10%</a:t>
            </a:r>
            <a:endParaRPr sz="1600">
              <a:latin typeface="Arial"/>
              <a:cs typeface="Arial"/>
            </a:endParaRPr>
          </a:p>
        </p:txBody>
      </p:sp>
      <p:sp>
        <p:nvSpPr>
          <p:cNvPr id="34" name="object 27">
            <a:extLst>
              <a:ext uri="{FF2B5EF4-FFF2-40B4-BE49-F238E27FC236}">
                <a16:creationId xmlns:a16="http://schemas.microsoft.com/office/drawing/2014/main" id="{B1237386-8853-4D14-BD8F-FD023A00EC19}"/>
              </a:ext>
            </a:extLst>
          </p:cNvPr>
          <p:cNvSpPr txBox="1"/>
          <p:nvPr/>
        </p:nvSpPr>
        <p:spPr>
          <a:xfrm>
            <a:off x="9406890" y="5004053"/>
            <a:ext cx="186880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5" dirty="0">
                <a:solidFill>
                  <a:srgbClr val="FFFFFF"/>
                </a:solidFill>
                <a:latin typeface="Calibri"/>
                <a:cs typeface="Calibri"/>
              </a:rPr>
              <a:t>Rest</a:t>
            </a:r>
            <a:r>
              <a:rPr sz="20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0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FFFFFF"/>
                </a:solidFill>
                <a:latin typeface="Calibri"/>
                <a:cs typeface="Calibri"/>
              </a:rPr>
              <a:t>World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5" name="object 28">
            <a:extLst>
              <a:ext uri="{FF2B5EF4-FFF2-40B4-BE49-F238E27FC236}">
                <a16:creationId xmlns:a16="http://schemas.microsoft.com/office/drawing/2014/main" id="{3E6C68B0-BBC6-4460-AA5C-B8AAB9B121D4}"/>
              </a:ext>
            </a:extLst>
          </p:cNvPr>
          <p:cNvSpPr/>
          <p:nvPr/>
        </p:nvSpPr>
        <p:spPr>
          <a:xfrm>
            <a:off x="527050" y="1524000"/>
            <a:ext cx="10586720" cy="0"/>
          </a:xfrm>
          <a:custGeom>
            <a:avLst/>
            <a:gdLst/>
            <a:ahLst/>
            <a:cxnLst/>
            <a:rect l="l" t="t" r="r" b="b"/>
            <a:pathLst>
              <a:path w="10586720">
                <a:moveTo>
                  <a:pt x="0" y="0"/>
                </a:moveTo>
                <a:lnTo>
                  <a:pt x="10586466" y="0"/>
                </a:lnTo>
              </a:path>
            </a:pathLst>
          </a:custGeom>
          <a:ln w="635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736712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44678-B7B6-4368-9FD8-75880BC77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CF783B-B603-478D-8A77-850887A175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60085C31-4BC5-4DF3-96E0-390DA8906E59}"/>
              </a:ext>
            </a:extLst>
          </p:cNvPr>
          <p:cNvSpPr/>
          <p:nvPr/>
        </p:nvSpPr>
        <p:spPr>
          <a:xfrm>
            <a:off x="0" y="0"/>
            <a:ext cx="11430000" cy="10267950"/>
          </a:xfrm>
          <a:custGeom>
            <a:avLst/>
            <a:gdLst/>
            <a:ahLst/>
            <a:cxnLst/>
            <a:rect l="l" t="t" r="r" b="b"/>
            <a:pathLst>
              <a:path w="11430000" h="10267950">
                <a:moveTo>
                  <a:pt x="11430000" y="0"/>
                </a:moveTo>
                <a:lnTo>
                  <a:pt x="0" y="0"/>
                </a:lnTo>
                <a:lnTo>
                  <a:pt x="0" y="10267950"/>
                </a:lnTo>
                <a:lnTo>
                  <a:pt x="11430000" y="10267950"/>
                </a:lnTo>
                <a:lnTo>
                  <a:pt x="11430000" y="0"/>
                </a:lnTo>
                <a:close/>
              </a:path>
            </a:pathLst>
          </a:custGeom>
          <a:solidFill>
            <a:srgbClr val="09151A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E82EE64B-B334-43C3-9EDA-159479A5383A}"/>
              </a:ext>
            </a:extLst>
          </p:cNvPr>
          <p:cNvSpPr/>
          <p:nvPr/>
        </p:nvSpPr>
        <p:spPr>
          <a:xfrm>
            <a:off x="-1" y="0"/>
            <a:ext cx="11430000" cy="10267950"/>
          </a:xfrm>
          <a:custGeom>
            <a:avLst/>
            <a:gdLst/>
            <a:ahLst/>
            <a:cxnLst/>
            <a:rect l="l" t="t" r="r" b="b"/>
            <a:pathLst>
              <a:path w="11430000" h="10267950">
                <a:moveTo>
                  <a:pt x="11430000" y="0"/>
                </a:moveTo>
                <a:lnTo>
                  <a:pt x="0" y="0"/>
                </a:lnTo>
                <a:lnTo>
                  <a:pt x="0" y="10267950"/>
                </a:lnTo>
                <a:lnTo>
                  <a:pt x="11430000" y="10267950"/>
                </a:lnTo>
                <a:lnTo>
                  <a:pt x="11430000" y="0"/>
                </a:lnTo>
                <a:close/>
              </a:path>
            </a:pathLst>
          </a:custGeom>
          <a:solidFill>
            <a:srgbClr val="09151A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10B17B0E-6D26-4F65-81A7-BC0340A5E2B1}"/>
              </a:ext>
            </a:extLst>
          </p:cNvPr>
          <p:cNvSpPr/>
          <p:nvPr/>
        </p:nvSpPr>
        <p:spPr>
          <a:xfrm>
            <a:off x="0" y="0"/>
            <a:ext cx="11430000" cy="10267950"/>
          </a:xfrm>
          <a:custGeom>
            <a:avLst/>
            <a:gdLst/>
            <a:ahLst/>
            <a:cxnLst/>
            <a:rect l="l" t="t" r="r" b="b"/>
            <a:pathLst>
              <a:path w="11430000" h="10267950">
                <a:moveTo>
                  <a:pt x="11430000" y="0"/>
                </a:moveTo>
                <a:lnTo>
                  <a:pt x="0" y="0"/>
                </a:lnTo>
                <a:lnTo>
                  <a:pt x="0" y="10267950"/>
                </a:lnTo>
                <a:lnTo>
                  <a:pt x="11430000" y="10267950"/>
                </a:lnTo>
                <a:lnTo>
                  <a:pt x="11430000" y="0"/>
                </a:lnTo>
                <a:close/>
              </a:path>
            </a:pathLst>
          </a:custGeom>
          <a:solidFill>
            <a:srgbClr val="09151A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AFBEF05E-A1C9-43CD-B81E-AB69F647CC3E}"/>
              </a:ext>
            </a:extLst>
          </p:cNvPr>
          <p:cNvSpPr txBox="1">
            <a:spLocks/>
          </p:cNvSpPr>
          <p:nvPr/>
        </p:nvSpPr>
        <p:spPr>
          <a:xfrm>
            <a:off x="552755" y="690113"/>
            <a:ext cx="8949690" cy="59824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3800" b="0" i="0">
                <a:solidFill>
                  <a:srgbClr val="F5F0F0"/>
                </a:solidFill>
                <a:latin typeface="Georgia"/>
                <a:ea typeface="+mj-ea"/>
                <a:cs typeface="Georgia"/>
              </a:defRPr>
            </a:lvl1pPr>
          </a:lstStyle>
          <a:p>
            <a:pPr marL="12700">
              <a:spcBef>
                <a:spcPts val="105"/>
              </a:spcBef>
            </a:pPr>
            <a:r>
              <a:rPr lang="en-US" spc="-10" dirty="0"/>
              <a:t>Distribution</a:t>
            </a:r>
            <a:r>
              <a:rPr lang="en-US" spc="-15" dirty="0"/>
              <a:t> </a:t>
            </a:r>
            <a:r>
              <a:rPr lang="en-US" spc="-25" dirty="0"/>
              <a:t>for</a:t>
            </a:r>
            <a:r>
              <a:rPr lang="en-US" spc="5" dirty="0"/>
              <a:t> </a:t>
            </a:r>
            <a:r>
              <a:rPr lang="en-US" spc="-5" dirty="0">
                <a:solidFill>
                  <a:srgbClr val="00B0F0"/>
                </a:solidFill>
              </a:rPr>
              <a:t>Email</a:t>
            </a:r>
            <a:r>
              <a:rPr lang="en-US" spc="-10" dirty="0">
                <a:solidFill>
                  <a:srgbClr val="00B0F0"/>
                </a:solidFill>
              </a:rPr>
              <a:t> </a:t>
            </a:r>
            <a:r>
              <a:rPr lang="en-US" spc="-20" dirty="0">
                <a:solidFill>
                  <a:srgbClr val="00B0F0"/>
                </a:solidFill>
              </a:rPr>
              <a:t>Marketing</a:t>
            </a:r>
            <a:r>
              <a:rPr lang="en-US" spc="-15" dirty="0"/>
              <a:t> </a:t>
            </a:r>
            <a:r>
              <a:rPr lang="en-US" dirty="0"/>
              <a:t>Leads</a:t>
            </a:r>
          </a:p>
        </p:txBody>
      </p:sp>
      <p:grpSp>
        <p:nvGrpSpPr>
          <p:cNvPr id="8" name="object 3">
            <a:extLst>
              <a:ext uri="{FF2B5EF4-FFF2-40B4-BE49-F238E27FC236}">
                <a16:creationId xmlns:a16="http://schemas.microsoft.com/office/drawing/2014/main" id="{A2115382-F725-4F08-B76E-DBE5E3948648}"/>
              </a:ext>
            </a:extLst>
          </p:cNvPr>
          <p:cNvGrpSpPr/>
          <p:nvPr/>
        </p:nvGrpSpPr>
        <p:grpSpPr>
          <a:xfrm>
            <a:off x="427284" y="2190462"/>
            <a:ext cx="2297430" cy="2297430"/>
            <a:chOff x="703381" y="2165095"/>
            <a:chExt cx="2297430" cy="2297430"/>
          </a:xfrm>
        </p:grpSpPr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0E84467F-6329-4DB3-9A37-BD5BEB24D8A3}"/>
                </a:ext>
              </a:extLst>
            </p:cNvPr>
            <p:cNvSpPr/>
            <p:nvPr/>
          </p:nvSpPr>
          <p:spPr>
            <a:xfrm>
              <a:off x="1182331" y="2174620"/>
              <a:ext cx="1809114" cy="2278380"/>
            </a:xfrm>
            <a:custGeom>
              <a:avLst/>
              <a:gdLst/>
              <a:ahLst/>
              <a:cxnLst/>
              <a:rect l="l" t="t" r="r" b="b"/>
              <a:pathLst>
                <a:path w="1809114" h="2278379">
                  <a:moveTo>
                    <a:pt x="669582" y="0"/>
                  </a:moveTo>
                  <a:lnTo>
                    <a:pt x="669582" y="1139063"/>
                  </a:lnTo>
                  <a:lnTo>
                    <a:pt x="0" y="2060574"/>
                  </a:lnTo>
                  <a:lnTo>
                    <a:pt x="42297" y="2089888"/>
                  </a:lnTo>
                  <a:lnTo>
                    <a:pt x="85741" y="2117179"/>
                  </a:lnTo>
                  <a:lnTo>
                    <a:pt x="130257" y="2142425"/>
                  </a:lnTo>
                  <a:lnTo>
                    <a:pt x="175771" y="2165600"/>
                  </a:lnTo>
                  <a:lnTo>
                    <a:pt x="222209" y="2186682"/>
                  </a:lnTo>
                  <a:lnTo>
                    <a:pt x="269499" y="2205646"/>
                  </a:lnTo>
                  <a:lnTo>
                    <a:pt x="317565" y="2222468"/>
                  </a:lnTo>
                  <a:lnTo>
                    <a:pt x="366334" y="2237124"/>
                  </a:lnTo>
                  <a:lnTo>
                    <a:pt x="415732" y="2249592"/>
                  </a:lnTo>
                  <a:lnTo>
                    <a:pt x="465686" y="2259846"/>
                  </a:lnTo>
                  <a:lnTo>
                    <a:pt x="516122" y="2267863"/>
                  </a:lnTo>
                  <a:lnTo>
                    <a:pt x="566965" y="2273619"/>
                  </a:lnTo>
                  <a:lnTo>
                    <a:pt x="618143" y="2277090"/>
                  </a:lnTo>
                  <a:lnTo>
                    <a:pt x="669582" y="2278253"/>
                  </a:lnTo>
                  <a:lnTo>
                    <a:pt x="717737" y="2277253"/>
                  </a:lnTo>
                  <a:lnTo>
                    <a:pt x="765382" y="2274281"/>
                  </a:lnTo>
                  <a:lnTo>
                    <a:pt x="812477" y="2269377"/>
                  </a:lnTo>
                  <a:lnTo>
                    <a:pt x="858984" y="2262579"/>
                  </a:lnTo>
                  <a:lnTo>
                    <a:pt x="904862" y="2253927"/>
                  </a:lnTo>
                  <a:lnTo>
                    <a:pt x="950072" y="2243461"/>
                  </a:lnTo>
                  <a:lnTo>
                    <a:pt x="994575" y="2231220"/>
                  </a:lnTo>
                  <a:lnTo>
                    <a:pt x="1038330" y="2217244"/>
                  </a:lnTo>
                  <a:lnTo>
                    <a:pt x="1081299" y="2201572"/>
                  </a:lnTo>
                  <a:lnTo>
                    <a:pt x="1123442" y="2184244"/>
                  </a:lnTo>
                  <a:lnTo>
                    <a:pt x="1164720" y="2165300"/>
                  </a:lnTo>
                  <a:lnTo>
                    <a:pt x="1205092" y="2144779"/>
                  </a:lnTo>
                  <a:lnTo>
                    <a:pt x="1244520" y="2122720"/>
                  </a:lnTo>
                  <a:lnTo>
                    <a:pt x="1282964" y="2099163"/>
                  </a:lnTo>
                  <a:lnTo>
                    <a:pt x="1320384" y="2074148"/>
                  </a:lnTo>
                  <a:lnTo>
                    <a:pt x="1356741" y="2047714"/>
                  </a:lnTo>
                  <a:lnTo>
                    <a:pt x="1391995" y="2019900"/>
                  </a:lnTo>
                  <a:lnTo>
                    <a:pt x="1426107" y="1990747"/>
                  </a:lnTo>
                  <a:lnTo>
                    <a:pt x="1459038" y="1960294"/>
                  </a:lnTo>
                  <a:lnTo>
                    <a:pt x="1490747" y="1928580"/>
                  </a:lnTo>
                  <a:lnTo>
                    <a:pt x="1521195" y="1895644"/>
                  </a:lnTo>
                  <a:lnTo>
                    <a:pt x="1550344" y="1861527"/>
                  </a:lnTo>
                  <a:lnTo>
                    <a:pt x="1578152" y="1826268"/>
                  </a:lnTo>
                  <a:lnTo>
                    <a:pt x="1604582" y="1789907"/>
                  </a:lnTo>
                  <a:lnTo>
                    <a:pt x="1629592" y="1752482"/>
                  </a:lnTo>
                  <a:lnTo>
                    <a:pt x="1653145" y="1714034"/>
                  </a:lnTo>
                  <a:lnTo>
                    <a:pt x="1675199" y="1674602"/>
                  </a:lnTo>
                  <a:lnTo>
                    <a:pt x="1695717" y="1634225"/>
                  </a:lnTo>
                  <a:lnTo>
                    <a:pt x="1714657" y="1592944"/>
                  </a:lnTo>
                  <a:lnTo>
                    <a:pt x="1731981" y="1550797"/>
                  </a:lnTo>
                  <a:lnTo>
                    <a:pt x="1747650" y="1507825"/>
                  </a:lnTo>
                  <a:lnTo>
                    <a:pt x="1761623" y="1464066"/>
                  </a:lnTo>
                  <a:lnTo>
                    <a:pt x="1773861" y="1419561"/>
                  </a:lnTo>
                  <a:lnTo>
                    <a:pt x="1784325" y="1374349"/>
                  </a:lnTo>
                  <a:lnTo>
                    <a:pt x="1792974" y="1328468"/>
                  </a:lnTo>
                  <a:lnTo>
                    <a:pt x="1799771" y="1281960"/>
                  </a:lnTo>
                  <a:lnTo>
                    <a:pt x="1804674" y="1234863"/>
                  </a:lnTo>
                  <a:lnTo>
                    <a:pt x="1807645" y="1187218"/>
                  </a:lnTo>
                  <a:lnTo>
                    <a:pt x="1808645" y="1139063"/>
                  </a:lnTo>
                  <a:lnTo>
                    <a:pt x="1807645" y="1090908"/>
                  </a:lnTo>
                  <a:lnTo>
                    <a:pt x="1804674" y="1043262"/>
                  </a:lnTo>
                  <a:lnTo>
                    <a:pt x="1799771" y="996167"/>
                  </a:lnTo>
                  <a:lnTo>
                    <a:pt x="1792974" y="949660"/>
                  </a:lnTo>
                  <a:lnTo>
                    <a:pt x="1784325" y="903782"/>
                  </a:lnTo>
                  <a:lnTo>
                    <a:pt x="1773861" y="858572"/>
                  </a:lnTo>
                  <a:lnTo>
                    <a:pt x="1761623" y="814069"/>
                  </a:lnTo>
                  <a:lnTo>
                    <a:pt x="1747650" y="770314"/>
                  </a:lnTo>
                  <a:lnTo>
                    <a:pt x="1731981" y="727345"/>
                  </a:lnTo>
                  <a:lnTo>
                    <a:pt x="1714657" y="685202"/>
                  </a:lnTo>
                  <a:lnTo>
                    <a:pt x="1695717" y="643924"/>
                  </a:lnTo>
                  <a:lnTo>
                    <a:pt x="1675199" y="603552"/>
                  </a:lnTo>
                  <a:lnTo>
                    <a:pt x="1653145" y="564124"/>
                  </a:lnTo>
                  <a:lnTo>
                    <a:pt x="1629592" y="525680"/>
                  </a:lnTo>
                  <a:lnTo>
                    <a:pt x="1604582" y="488260"/>
                  </a:lnTo>
                  <a:lnTo>
                    <a:pt x="1578152" y="451903"/>
                  </a:lnTo>
                  <a:lnTo>
                    <a:pt x="1550344" y="416649"/>
                  </a:lnTo>
                  <a:lnTo>
                    <a:pt x="1521195" y="382537"/>
                  </a:lnTo>
                  <a:lnTo>
                    <a:pt x="1490747" y="349607"/>
                  </a:lnTo>
                  <a:lnTo>
                    <a:pt x="1459038" y="317897"/>
                  </a:lnTo>
                  <a:lnTo>
                    <a:pt x="1426107" y="287449"/>
                  </a:lnTo>
                  <a:lnTo>
                    <a:pt x="1391995" y="258300"/>
                  </a:lnTo>
                  <a:lnTo>
                    <a:pt x="1356741" y="230492"/>
                  </a:lnTo>
                  <a:lnTo>
                    <a:pt x="1320384" y="204062"/>
                  </a:lnTo>
                  <a:lnTo>
                    <a:pt x="1282964" y="179052"/>
                  </a:lnTo>
                  <a:lnTo>
                    <a:pt x="1244520" y="155499"/>
                  </a:lnTo>
                  <a:lnTo>
                    <a:pt x="1205092" y="133445"/>
                  </a:lnTo>
                  <a:lnTo>
                    <a:pt x="1164720" y="112927"/>
                  </a:lnTo>
                  <a:lnTo>
                    <a:pt x="1123442" y="93987"/>
                  </a:lnTo>
                  <a:lnTo>
                    <a:pt x="1081299" y="76663"/>
                  </a:lnTo>
                  <a:lnTo>
                    <a:pt x="1038330" y="60994"/>
                  </a:lnTo>
                  <a:lnTo>
                    <a:pt x="994575" y="47021"/>
                  </a:lnTo>
                  <a:lnTo>
                    <a:pt x="950072" y="34783"/>
                  </a:lnTo>
                  <a:lnTo>
                    <a:pt x="904862" y="24320"/>
                  </a:lnTo>
                  <a:lnTo>
                    <a:pt x="858984" y="15670"/>
                  </a:lnTo>
                  <a:lnTo>
                    <a:pt x="812477" y="8873"/>
                  </a:lnTo>
                  <a:lnTo>
                    <a:pt x="765382" y="3970"/>
                  </a:lnTo>
                  <a:lnTo>
                    <a:pt x="717737" y="999"/>
                  </a:lnTo>
                  <a:lnTo>
                    <a:pt x="6695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5">
              <a:extLst>
                <a:ext uri="{FF2B5EF4-FFF2-40B4-BE49-F238E27FC236}">
                  <a16:creationId xmlns:a16="http://schemas.microsoft.com/office/drawing/2014/main" id="{4443097E-6062-4D0A-BB50-A3EA5F82046A}"/>
                </a:ext>
              </a:extLst>
            </p:cNvPr>
            <p:cNvSpPr/>
            <p:nvPr/>
          </p:nvSpPr>
          <p:spPr>
            <a:xfrm>
              <a:off x="1182331" y="2174620"/>
              <a:ext cx="1809114" cy="2278380"/>
            </a:xfrm>
            <a:custGeom>
              <a:avLst/>
              <a:gdLst/>
              <a:ahLst/>
              <a:cxnLst/>
              <a:rect l="l" t="t" r="r" b="b"/>
              <a:pathLst>
                <a:path w="1809114" h="2278379">
                  <a:moveTo>
                    <a:pt x="669582" y="0"/>
                  </a:moveTo>
                  <a:lnTo>
                    <a:pt x="717737" y="999"/>
                  </a:lnTo>
                  <a:lnTo>
                    <a:pt x="765382" y="3970"/>
                  </a:lnTo>
                  <a:lnTo>
                    <a:pt x="812477" y="8873"/>
                  </a:lnTo>
                  <a:lnTo>
                    <a:pt x="858984" y="15670"/>
                  </a:lnTo>
                  <a:lnTo>
                    <a:pt x="904862" y="24320"/>
                  </a:lnTo>
                  <a:lnTo>
                    <a:pt x="950072" y="34783"/>
                  </a:lnTo>
                  <a:lnTo>
                    <a:pt x="994575" y="47021"/>
                  </a:lnTo>
                  <a:lnTo>
                    <a:pt x="1038330" y="60994"/>
                  </a:lnTo>
                  <a:lnTo>
                    <a:pt x="1081299" y="76663"/>
                  </a:lnTo>
                  <a:lnTo>
                    <a:pt x="1123442" y="93987"/>
                  </a:lnTo>
                  <a:lnTo>
                    <a:pt x="1164720" y="112927"/>
                  </a:lnTo>
                  <a:lnTo>
                    <a:pt x="1205092" y="133445"/>
                  </a:lnTo>
                  <a:lnTo>
                    <a:pt x="1244520" y="155499"/>
                  </a:lnTo>
                  <a:lnTo>
                    <a:pt x="1282964" y="179052"/>
                  </a:lnTo>
                  <a:lnTo>
                    <a:pt x="1320384" y="204062"/>
                  </a:lnTo>
                  <a:lnTo>
                    <a:pt x="1356741" y="230492"/>
                  </a:lnTo>
                  <a:lnTo>
                    <a:pt x="1391995" y="258300"/>
                  </a:lnTo>
                  <a:lnTo>
                    <a:pt x="1426107" y="287449"/>
                  </a:lnTo>
                  <a:lnTo>
                    <a:pt x="1459038" y="317897"/>
                  </a:lnTo>
                  <a:lnTo>
                    <a:pt x="1490747" y="349607"/>
                  </a:lnTo>
                  <a:lnTo>
                    <a:pt x="1521195" y="382537"/>
                  </a:lnTo>
                  <a:lnTo>
                    <a:pt x="1550344" y="416649"/>
                  </a:lnTo>
                  <a:lnTo>
                    <a:pt x="1578152" y="451903"/>
                  </a:lnTo>
                  <a:lnTo>
                    <a:pt x="1604582" y="488260"/>
                  </a:lnTo>
                  <a:lnTo>
                    <a:pt x="1629592" y="525680"/>
                  </a:lnTo>
                  <a:lnTo>
                    <a:pt x="1653145" y="564124"/>
                  </a:lnTo>
                  <a:lnTo>
                    <a:pt x="1675199" y="603552"/>
                  </a:lnTo>
                  <a:lnTo>
                    <a:pt x="1695717" y="643924"/>
                  </a:lnTo>
                  <a:lnTo>
                    <a:pt x="1714657" y="685202"/>
                  </a:lnTo>
                  <a:lnTo>
                    <a:pt x="1731981" y="727345"/>
                  </a:lnTo>
                  <a:lnTo>
                    <a:pt x="1747650" y="770314"/>
                  </a:lnTo>
                  <a:lnTo>
                    <a:pt x="1761623" y="814069"/>
                  </a:lnTo>
                  <a:lnTo>
                    <a:pt x="1773861" y="858572"/>
                  </a:lnTo>
                  <a:lnTo>
                    <a:pt x="1784325" y="903782"/>
                  </a:lnTo>
                  <a:lnTo>
                    <a:pt x="1792974" y="949660"/>
                  </a:lnTo>
                  <a:lnTo>
                    <a:pt x="1799771" y="996167"/>
                  </a:lnTo>
                  <a:lnTo>
                    <a:pt x="1804674" y="1043262"/>
                  </a:lnTo>
                  <a:lnTo>
                    <a:pt x="1807645" y="1090908"/>
                  </a:lnTo>
                  <a:lnTo>
                    <a:pt x="1808645" y="1139063"/>
                  </a:lnTo>
                  <a:lnTo>
                    <a:pt x="1807645" y="1187218"/>
                  </a:lnTo>
                  <a:lnTo>
                    <a:pt x="1804674" y="1234863"/>
                  </a:lnTo>
                  <a:lnTo>
                    <a:pt x="1799771" y="1281960"/>
                  </a:lnTo>
                  <a:lnTo>
                    <a:pt x="1792974" y="1328468"/>
                  </a:lnTo>
                  <a:lnTo>
                    <a:pt x="1784325" y="1374349"/>
                  </a:lnTo>
                  <a:lnTo>
                    <a:pt x="1773861" y="1419561"/>
                  </a:lnTo>
                  <a:lnTo>
                    <a:pt x="1761623" y="1464066"/>
                  </a:lnTo>
                  <a:lnTo>
                    <a:pt x="1747650" y="1507825"/>
                  </a:lnTo>
                  <a:lnTo>
                    <a:pt x="1731981" y="1550797"/>
                  </a:lnTo>
                  <a:lnTo>
                    <a:pt x="1714657" y="1592944"/>
                  </a:lnTo>
                  <a:lnTo>
                    <a:pt x="1695717" y="1634225"/>
                  </a:lnTo>
                  <a:lnTo>
                    <a:pt x="1675199" y="1674602"/>
                  </a:lnTo>
                  <a:lnTo>
                    <a:pt x="1653145" y="1714034"/>
                  </a:lnTo>
                  <a:lnTo>
                    <a:pt x="1629592" y="1752482"/>
                  </a:lnTo>
                  <a:lnTo>
                    <a:pt x="1604582" y="1789907"/>
                  </a:lnTo>
                  <a:lnTo>
                    <a:pt x="1578152" y="1826268"/>
                  </a:lnTo>
                  <a:lnTo>
                    <a:pt x="1550344" y="1861527"/>
                  </a:lnTo>
                  <a:lnTo>
                    <a:pt x="1521195" y="1895644"/>
                  </a:lnTo>
                  <a:lnTo>
                    <a:pt x="1490747" y="1928580"/>
                  </a:lnTo>
                  <a:lnTo>
                    <a:pt x="1459038" y="1960294"/>
                  </a:lnTo>
                  <a:lnTo>
                    <a:pt x="1426107" y="1990747"/>
                  </a:lnTo>
                  <a:lnTo>
                    <a:pt x="1391995" y="2019900"/>
                  </a:lnTo>
                  <a:lnTo>
                    <a:pt x="1356741" y="2047714"/>
                  </a:lnTo>
                  <a:lnTo>
                    <a:pt x="1320384" y="2074148"/>
                  </a:lnTo>
                  <a:lnTo>
                    <a:pt x="1282964" y="2099163"/>
                  </a:lnTo>
                  <a:lnTo>
                    <a:pt x="1244520" y="2122720"/>
                  </a:lnTo>
                  <a:lnTo>
                    <a:pt x="1205092" y="2144779"/>
                  </a:lnTo>
                  <a:lnTo>
                    <a:pt x="1164720" y="2165300"/>
                  </a:lnTo>
                  <a:lnTo>
                    <a:pt x="1123442" y="2184244"/>
                  </a:lnTo>
                  <a:lnTo>
                    <a:pt x="1081299" y="2201572"/>
                  </a:lnTo>
                  <a:lnTo>
                    <a:pt x="1038330" y="2217244"/>
                  </a:lnTo>
                  <a:lnTo>
                    <a:pt x="994575" y="2231220"/>
                  </a:lnTo>
                  <a:lnTo>
                    <a:pt x="950072" y="2243461"/>
                  </a:lnTo>
                  <a:lnTo>
                    <a:pt x="904862" y="2253927"/>
                  </a:lnTo>
                  <a:lnTo>
                    <a:pt x="858984" y="2262579"/>
                  </a:lnTo>
                  <a:lnTo>
                    <a:pt x="812477" y="2269377"/>
                  </a:lnTo>
                  <a:lnTo>
                    <a:pt x="765382" y="2274281"/>
                  </a:lnTo>
                  <a:lnTo>
                    <a:pt x="717737" y="2277253"/>
                  </a:lnTo>
                  <a:lnTo>
                    <a:pt x="669582" y="2278253"/>
                  </a:lnTo>
                  <a:lnTo>
                    <a:pt x="618143" y="2277090"/>
                  </a:lnTo>
                  <a:lnTo>
                    <a:pt x="566965" y="2273619"/>
                  </a:lnTo>
                  <a:lnTo>
                    <a:pt x="516122" y="2267863"/>
                  </a:lnTo>
                  <a:lnTo>
                    <a:pt x="465686" y="2259846"/>
                  </a:lnTo>
                  <a:lnTo>
                    <a:pt x="415732" y="2249592"/>
                  </a:lnTo>
                  <a:lnTo>
                    <a:pt x="366334" y="2237124"/>
                  </a:lnTo>
                  <a:lnTo>
                    <a:pt x="317565" y="2222468"/>
                  </a:lnTo>
                  <a:lnTo>
                    <a:pt x="269499" y="2205646"/>
                  </a:lnTo>
                  <a:lnTo>
                    <a:pt x="222209" y="2186682"/>
                  </a:lnTo>
                  <a:lnTo>
                    <a:pt x="175771" y="2165600"/>
                  </a:lnTo>
                  <a:lnTo>
                    <a:pt x="130257" y="2142425"/>
                  </a:lnTo>
                  <a:lnTo>
                    <a:pt x="85741" y="2117179"/>
                  </a:lnTo>
                  <a:lnTo>
                    <a:pt x="42297" y="2089888"/>
                  </a:lnTo>
                  <a:lnTo>
                    <a:pt x="0" y="2060574"/>
                  </a:lnTo>
                  <a:lnTo>
                    <a:pt x="669582" y="1139063"/>
                  </a:lnTo>
                  <a:lnTo>
                    <a:pt x="669582" y="0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6">
              <a:extLst>
                <a:ext uri="{FF2B5EF4-FFF2-40B4-BE49-F238E27FC236}">
                  <a16:creationId xmlns:a16="http://schemas.microsoft.com/office/drawing/2014/main" id="{78272C51-3FD7-4A24-A0BB-D0D321FF744A}"/>
                </a:ext>
              </a:extLst>
            </p:cNvPr>
            <p:cNvSpPr/>
            <p:nvPr/>
          </p:nvSpPr>
          <p:spPr>
            <a:xfrm>
              <a:off x="712906" y="2174620"/>
              <a:ext cx="1139190" cy="2061210"/>
            </a:xfrm>
            <a:custGeom>
              <a:avLst/>
              <a:gdLst/>
              <a:ahLst/>
              <a:cxnLst/>
              <a:rect l="l" t="t" r="r" b="b"/>
              <a:pathLst>
                <a:path w="1139189" h="2061210">
                  <a:moveTo>
                    <a:pt x="1139007" y="0"/>
                  </a:moveTo>
                  <a:lnTo>
                    <a:pt x="1089432" y="1076"/>
                  </a:lnTo>
                  <a:lnTo>
                    <a:pt x="1040190" y="4285"/>
                  </a:lnTo>
                  <a:lnTo>
                    <a:pt x="991340" y="9597"/>
                  </a:lnTo>
                  <a:lnTo>
                    <a:pt x="942943" y="16981"/>
                  </a:lnTo>
                  <a:lnTo>
                    <a:pt x="895057" y="26406"/>
                  </a:lnTo>
                  <a:lnTo>
                    <a:pt x="847744" y="37842"/>
                  </a:lnTo>
                  <a:lnTo>
                    <a:pt x="801062" y="51259"/>
                  </a:lnTo>
                  <a:lnTo>
                    <a:pt x="755072" y="66627"/>
                  </a:lnTo>
                  <a:lnTo>
                    <a:pt x="709834" y="83914"/>
                  </a:lnTo>
                  <a:lnTo>
                    <a:pt x="665408" y="103090"/>
                  </a:lnTo>
                  <a:lnTo>
                    <a:pt x="621853" y="124126"/>
                  </a:lnTo>
                  <a:lnTo>
                    <a:pt x="579230" y="146991"/>
                  </a:lnTo>
                  <a:lnTo>
                    <a:pt x="537598" y="171653"/>
                  </a:lnTo>
                  <a:lnTo>
                    <a:pt x="497018" y="198084"/>
                  </a:lnTo>
                  <a:lnTo>
                    <a:pt x="457549" y="226251"/>
                  </a:lnTo>
                  <a:lnTo>
                    <a:pt x="419252" y="256126"/>
                  </a:lnTo>
                  <a:lnTo>
                    <a:pt x="382185" y="287678"/>
                  </a:lnTo>
                  <a:lnTo>
                    <a:pt x="346410" y="320875"/>
                  </a:lnTo>
                  <a:lnTo>
                    <a:pt x="311986" y="355688"/>
                  </a:lnTo>
                  <a:lnTo>
                    <a:pt x="278972" y="392087"/>
                  </a:lnTo>
                  <a:lnTo>
                    <a:pt x="247430" y="430040"/>
                  </a:lnTo>
                  <a:lnTo>
                    <a:pt x="217418" y="469518"/>
                  </a:lnTo>
                  <a:lnTo>
                    <a:pt x="189924" y="509065"/>
                  </a:lnTo>
                  <a:lnTo>
                    <a:pt x="164324" y="549359"/>
                  </a:lnTo>
                  <a:lnTo>
                    <a:pt x="140611" y="590345"/>
                  </a:lnTo>
                  <a:lnTo>
                    <a:pt x="118775" y="631967"/>
                  </a:lnTo>
                  <a:lnTo>
                    <a:pt x="98808" y="674170"/>
                  </a:lnTo>
                  <a:lnTo>
                    <a:pt x="80701" y="716899"/>
                  </a:lnTo>
                  <a:lnTo>
                    <a:pt x="64446" y="760099"/>
                  </a:lnTo>
                  <a:lnTo>
                    <a:pt x="50033" y="803714"/>
                  </a:lnTo>
                  <a:lnTo>
                    <a:pt x="37454" y="847690"/>
                  </a:lnTo>
                  <a:lnTo>
                    <a:pt x="26700" y="891971"/>
                  </a:lnTo>
                  <a:lnTo>
                    <a:pt x="17762" y="936502"/>
                  </a:lnTo>
                  <a:lnTo>
                    <a:pt x="10632" y="981228"/>
                  </a:lnTo>
                  <a:lnTo>
                    <a:pt x="5301" y="1026094"/>
                  </a:lnTo>
                  <a:lnTo>
                    <a:pt x="1759" y="1071043"/>
                  </a:lnTo>
                  <a:lnTo>
                    <a:pt x="0" y="1116022"/>
                  </a:lnTo>
                  <a:lnTo>
                    <a:pt x="12" y="1160975"/>
                  </a:lnTo>
                  <a:lnTo>
                    <a:pt x="1789" y="1205846"/>
                  </a:lnTo>
                  <a:lnTo>
                    <a:pt x="5320" y="1250581"/>
                  </a:lnTo>
                  <a:lnTo>
                    <a:pt x="10599" y="1295125"/>
                  </a:lnTo>
                  <a:lnTo>
                    <a:pt x="17614" y="1339421"/>
                  </a:lnTo>
                  <a:lnTo>
                    <a:pt x="26359" y="1383415"/>
                  </a:lnTo>
                  <a:lnTo>
                    <a:pt x="36823" y="1427052"/>
                  </a:lnTo>
                  <a:lnTo>
                    <a:pt x="48999" y="1470276"/>
                  </a:lnTo>
                  <a:lnTo>
                    <a:pt x="62878" y="1513032"/>
                  </a:lnTo>
                  <a:lnTo>
                    <a:pt x="78450" y="1555266"/>
                  </a:lnTo>
                  <a:lnTo>
                    <a:pt x="95708" y="1596921"/>
                  </a:lnTo>
                  <a:lnTo>
                    <a:pt x="114642" y="1637943"/>
                  </a:lnTo>
                  <a:lnTo>
                    <a:pt x="135244" y="1678276"/>
                  </a:lnTo>
                  <a:lnTo>
                    <a:pt x="157504" y="1717865"/>
                  </a:lnTo>
                  <a:lnTo>
                    <a:pt x="181415" y="1756656"/>
                  </a:lnTo>
                  <a:lnTo>
                    <a:pt x="206967" y="1794592"/>
                  </a:lnTo>
                  <a:lnTo>
                    <a:pt x="234152" y="1831618"/>
                  </a:lnTo>
                  <a:lnTo>
                    <a:pt x="262960" y="1867680"/>
                  </a:lnTo>
                  <a:lnTo>
                    <a:pt x="293384" y="1902722"/>
                  </a:lnTo>
                  <a:lnTo>
                    <a:pt x="325414" y="1936689"/>
                  </a:lnTo>
                  <a:lnTo>
                    <a:pt x="359042" y="1969526"/>
                  </a:lnTo>
                  <a:lnTo>
                    <a:pt x="394259" y="2001177"/>
                  </a:lnTo>
                  <a:lnTo>
                    <a:pt x="431056" y="2031587"/>
                  </a:lnTo>
                  <a:lnTo>
                    <a:pt x="469424" y="2060702"/>
                  </a:lnTo>
                  <a:lnTo>
                    <a:pt x="1139007" y="1139063"/>
                  </a:lnTo>
                  <a:lnTo>
                    <a:pt x="1139007" y="0"/>
                  </a:lnTo>
                  <a:close/>
                </a:path>
              </a:pathLst>
            </a:custGeom>
            <a:solidFill>
              <a:schemeClr val="accent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" name="object 7">
              <a:extLst>
                <a:ext uri="{FF2B5EF4-FFF2-40B4-BE49-F238E27FC236}">
                  <a16:creationId xmlns:a16="http://schemas.microsoft.com/office/drawing/2014/main" id="{48821CE2-84E8-43CA-B58F-E14F11980C88}"/>
                </a:ext>
              </a:extLst>
            </p:cNvPr>
            <p:cNvSpPr/>
            <p:nvPr/>
          </p:nvSpPr>
          <p:spPr>
            <a:xfrm>
              <a:off x="712906" y="2174620"/>
              <a:ext cx="1139190" cy="2061210"/>
            </a:xfrm>
            <a:custGeom>
              <a:avLst/>
              <a:gdLst/>
              <a:ahLst/>
              <a:cxnLst/>
              <a:rect l="l" t="t" r="r" b="b"/>
              <a:pathLst>
                <a:path w="1139189" h="2061210">
                  <a:moveTo>
                    <a:pt x="469424" y="2060702"/>
                  </a:moveTo>
                  <a:lnTo>
                    <a:pt x="431056" y="2031587"/>
                  </a:lnTo>
                  <a:lnTo>
                    <a:pt x="394259" y="2001177"/>
                  </a:lnTo>
                  <a:lnTo>
                    <a:pt x="359042" y="1969526"/>
                  </a:lnTo>
                  <a:lnTo>
                    <a:pt x="325414" y="1936689"/>
                  </a:lnTo>
                  <a:lnTo>
                    <a:pt x="293384" y="1902722"/>
                  </a:lnTo>
                  <a:lnTo>
                    <a:pt x="262960" y="1867680"/>
                  </a:lnTo>
                  <a:lnTo>
                    <a:pt x="234152" y="1831618"/>
                  </a:lnTo>
                  <a:lnTo>
                    <a:pt x="206967" y="1794592"/>
                  </a:lnTo>
                  <a:lnTo>
                    <a:pt x="181415" y="1756656"/>
                  </a:lnTo>
                  <a:lnTo>
                    <a:pt x="157504" y="1717865"/>
                  </a:lnTo>
                  <a:lnTo>
                    <a:pt x="135244" y="1678276"/>
                  </a:lnTo>
                  <a:lnTo>
                    <a:pt x="114642" y="1637943"/>
                  </a:lnTo>
                  <a:lnTo>
                    <a:pt x="95708" y="1596921"/>
                  </a:lnTo>
                  <a:lnTo>
                    <a:pt x="78450" y="1555266"/>
                  </a:lnTo>
                  <a:lnTo>
                    <a:pt x="62878" y="1513032"/>
                  </a:lnTo>
                  <a:lnTo>
                    <a:pt x="48999" y="1470276"/>
                  </a:lnTo>
                  <a:lnTo>
                    <a:pt x="36823" y="1427052"/>
                  </a:lnTo>
                  <a:lnTo>
                    <a:pt x="26359" y="1383415"/>
                  </a:lnTo>
                  <a:lnTo>
                    <a:pt x="17614" y="1339421"/>
                  </a:lnTo>
                  <a:lnTo>
                    <a:pt x="10599" y="1295125"/>
                  </a:lnTo>
                  <a:lnTo>
                    <a:pt x="5320" y="1250581"/>
                  </a:lnTo>
                  <a:lnTo>
                    <a:pt x="1789" y="1205846"/>
                  </a:lnTo>
                  <a:lnTo>
                    <a:pt x="12" y="1160975"/>
                  </a:lnTo>
                  <a:lnTo>
                    <a:pt x="0" y="1116022"/>
                  </a:lnTo>
                  <a:lnTo>
                    <a:pt x="1759" y="1071043"/>
                  </a:lnTo>
                  <a:lnTo>
                    <a:pt x="5301" y="1026094"/>
                  </a:lnTo>
                  <a:lnTo>
                    <a:pt x="10632" y="981228"/>
                  </a:lnTo>
                  <a:lnTo>
                    <a:pt x="17762" y="936502"/>
                  </a:lnTo>
                  <a:lnTo>
                    <a:pt x="26700" y="891971"/>
                  </a:lnTo>
                  <a:lnTo>
                    <a:pt x="37454" y="847690"/>
                  </a:lnTo>
                  <a:lnTo>
                    <a:pt x="50033" y="803714"/>
                  </a:lnTo>
                  <a:lnTo>
                    <a:pt x="64446" y="760099"/>
                  </a:lnTo>
                  <a:lnTo>
                    <a:pt x="80701" y="716899"/>
                  </a:lnTo>
                  <a:lnTo>
                    <a:pt x="98808" y="674170"/>
                  </a:lnTo>
                  <a:lnTo>
                    <a:pt x="118775" y="631967"/>
                  </a:lnTo>
                  <a:lnTo>
                    <a:pt x="140611" y="590345"/>
                  </a:lnTo>
                  <a:lnTo>
                    <a:pt x="164324" y="549359"/>
                  </a:lnTo>
                  <a:lnTo>
                    <a:pt x="189924" y="509065"/>
                  </a:lnTo>
                  <a:lnTo>
                    <a:pt x="217418" y="469518"/>
                  </a:lnTo>
                  <a:lnTo>
                    <a:pt x="247430" y="430040"/>
                  </a:lnTo>
                  <a:lnTo>
                    <a:pt x="278972" y="392087"/>
                  </a:lnTo>
                  <a:lnTo>
                    <a:pt x="311986" y="355688"/>
                  </a:lnTo>
                  <a:lnTo>
                    <a:pt x="346410" y="320875"/>
                  </a:lnTo>
                  <a:lnTo>
                    <a:pt x="382185" y="287678"/>
                  </a:lnTo>
                  <a:lnTo>
                    <a:pt x="419252" y="256126"/>
                  </a:lnTo>
                  <a:lnTo>
                    <a:pt x="457549" y="226251"/>
                  </a:lnTo>
                  <a:lnTo>
                    <a:pt x="497018" y="198084"/>
                  </a:lnTo>
                  <a:lnTo>
                    <a:pt x="537598" y="171653"/>
                  </a:lnTo>
                  <a:lnTo>
                    <a:pt x="579230" y="146991"/>
                  </a:lnTo>
                  <a:lnTo>
                    <a:pt x="621853" y="124126"/>
                  </a:lnTo>
                  <a:lnTo>
                    <a:pt x="665408" y="103090"/>
                  </a:lnTo>
                  <a:lnTo>
                    <a:pt x="709834" y="83914"/>
                  </a:lnTo>
                  <a:lnTo>
                    <a:pt x="755072" y="66627"/>
                  </a:lnTo>
                  <a:lnTo>
                    <a:pt x="801062" y="51259"/>
                  </a:lnTo>
                  <a:lnTo>
                    <a:pt x="847744" y="37842"/>
                  </a:lnTo>
                  <a:lnTo>
                    <a:pt x="895057" y="26406"/>
                  </a:lnTo>
                  <a:lnTo>
                    <a:pt x="942943" y="16981"/>
                  </a:lnTo>
                  <a:lnTo>
                    <a:pt x="991340" y="9597"/>
                  </a:lnTo>
                  <a:lnTo>
                    <a:pt x="1040190" y="4285"/>
                  </a:lnTo>
                  <a:lnTo>
                    <a:pt x="1089432" y="1076"/>
                  </a:lnTo>
                  <a:lnTo>
                    <a:pt x="1139007" y="0"/>
                  </a:lnTo>
                  <a:lnTo>
                    <a:pt x="1139007" y="1139063"/>
                  </a:lnTo>
                  <a:lnTo>
                    <a:pt x="469424" y="2060702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8">
            <a:extLst>
              <a:ext uri="{FF2B5EF4-FFF2-40B4-BE49-F238E27FC236}">
                <a16:creationId xmlns:a16="http://schemas.microsoft.com/office/drawing/2014/main" id="{75DABC01-C398-4438-8326-4470C624B7A8}"/>
              </a:ext>
            </a:extLst>
          </p:cNvPr>
          <p:cNvSpPr txBox="1"/>
          <p:nvPr/>
        </p:nvSpPr>
        <p:spPr>
          <a:xfrm>
            <a:off x="789890" y="3263359"/>
            <a:ext cx="45275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50" dirty="0">
                <a:solidFill>
                  <a:srgbClr val="FFFFFF"/>
                </a:solidFill>
                <a:latin typeface="Arial"/>
                <a:cs typeface="Arial"/>
              </a:rPr>
              <a:t>40%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9">
            <a:extLst>
              <a:ext uri="{FF2B5EF4-FFF2-40B4-BE49-F238E27FC236}">
                <a16:creationId xmlns:a16="http://schemas.microsoft.com/office/drawing/2014/main" id="{AEF195E0-1979-4F96-9F70-0A80EB9C0ECA}"/>
              </a:ext>
            </a:extLst>
          </p:cNvPr>
          <p:cNvSpPr txBox="1"/>
          <p:nvPr/>
        </p:nvSpPr>
        <p:spPr>
          <a:xfrm>
            <a:off x="1252602" y="5029420"/>
            <a:ext cx="64706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EM</a:t>
            </a:r>
            <a:r>
              <a:rPr sz="2000" b="1" spc="-3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15" name="object 10">
            <a:extLst>
              <a:ext uri="{FF2B5EF4-FFF2-40B4-BE49-F238E27FC236}">
                <a16:creationId xmlns:a16="http://schemas.microsoft.com/office/drawing/2014/main" id="{1CAE73F7-BAAD-4D8D-8EEC-EA42F94D9717}"/>
              </a:ext>
            </a:extLst>
          </p:cNvPr>
          <p:cNvGrpSpPr/>
          <p:nvPr/>
        </p:nvGrpSpPr>
        <p:grpSpPr>
          <a:xfrm>
            <a:off x="3256535" y="2209640"/>
            <a:ext cx="2297430" cy="2297430"/>
            <a:chOff x="3532632" y="2184273"/>
            <a:chExt cx="2297430" cy="2297430"/>
          </a:xfrm>
        </p:grpSpPr>
        <p:sp>
          <p:nvSpPr>
            <p:cNvPr id="16" name="object 11">
              <a:extLst>
                <a:ext uri="{FF2B5EF4-FFF2-40B4-BE49-F238E27FC236}">
                  <a16:creationId xmlns:a16="http://schemas.microsoft.com/office/drawing/2014/main" id="{43A8AD4A-B8B5-49EF-9714-2ADB64289C1E}"/>
                </a:ext>
              </a:extLst>
            </p:cNvPr>
            <p:cNvSpPr/>
            <p:nvPr/>
          </p:nvSpPr>
          <p:spPr>
            <a:xfrm>
              <a:off x="3542157" y="2193798"/>
              <a:ext cx="2278380" cy="2278380"/>
            </a:xfrm>
            <a:custGeom>
              <a:avLst/>
              <a:gdLst/>
              <a:ahLst/>
              <a:cxnLst/>
              <a:rect l="l" t="t" r="r" b="b"/>
              <a:pathLst>
                <a:path w="2278379" h="2278379">
                  <a:moveTo>
                    <a:pt x="1139189" y="0"/>
                  </a:moveTo>
                  <a:lnTo>
                    <a:pt x="1139189" y="1139063"/>
                  </a:lnTo>
                  <a:lnTo>
                    <a:pt x="0" y="1139063"/>
                  </a:lnTo>
                  <a:lnTo>
                    <a:pt x="999" y="1187218"/>
                  </a:lnTo>
                  <a:lnTo>
                    <a:pt x="3971" y="1234863"/>
                  </a:lnTo>
                  <a:lnTo>
                    <a:pt x="8875" y="1281960"/>
                  </a:lnTo>
                  <a:lnTo>
                    <a:pt x="15673" y="1328468"/>
                  </a:lnTo>
                  <a:lnTo>
                    <a:pt x="24325" y="1374349"/>
                  </a:lnTo>
                  <a:lnTo>
                    <a:pt x="34791" y="1419561"/>
                  </a:lnTo>
                  <a:lnTo>
                    <a:pt x="47032" y="1464066"/>
                  </a:lnTo>
                  <a:lnTo>
                    <a:pt x="61008" y="1507825"/>
                  </a:lnTo>
                  <a:lnTo>
                    <a:pt x="76680" y="1550797"/>
                  </a:lnTo>
                  <a:lnTo>
                    <a:pt x="94008" y="1592944"/>
                  </a:lnTo>
                  <a:lnTo>
                    <a:pt x="112952" y="1634225"/>
                  </a:lnTo>
                  <a:lnTo>
                    <a:pt x="133473" y="1674602"/>
                  </a:lnTo>
                  <a:lnTo>
                    <a:pt x="155532" y="1714034"/>
                  </a:lnTo>
                  <a:lnTo>
                    <a:pt x="179089" y="1752482"/>
                  </a:lnTo>
                  <a:lnTo>
                    <a:pt x="204104" y="1789907"/>
                  </a:lnTo>
                  <a:lnTo>
                    <a:pt x="230538" y="1826268"/>
                  </a:lnTo>
                  <a:lnTo>
                    <a:pt x="258352" y="1861527"/>
                  </a:lnTo>
                  <a:lnTo>
                    <a:pt x="287505" y="1895644"/>
                  </a:lnTo>
                  <a:lnTo>
                    <a:pt x="317958" y="1928580"/>
                  </a:lnTo>
                  <a:lnTo>
                    <a:pt x="349672" y="1960294"/>
                  </a:lnTo>
                  <a:lnTo>
                    <a:pt x="382608" y="1990747"/>
                  </a:lnTo>
                  <a:lnTo>
                    <a:pt x="416725" y="2019900"/>
                  </a:lnTo>
                  <a:lnTo>
                    <a:pt x="451984" y="2047714"/>
                  </a:lnTo>
                  <a:lnTo>
                    <a:pt x="488345" y="2074148"/>
                  </a:lnTo>
                  <a:lnTo>
                    <a:pt x="525770" y="2099163"/>
                  </a:lnTo>
                  <a:lnTo>
                    <a:pt x="564218" y="2122720"/>
                  </a:lnTo>
                  <a:lnTo>
                    <a:pt x="603650" y="2144779"/>
                  </a:lnTo>
                  <a:lnTo>
                    <a:pt x="644027" y="2165300"/>
                  </a:lnTo>
                  <a:lnTo>
                    <a:pt x="685308" y="2184244"/>
                  </a:lnTo>
                  <a:lnTo>
                    <a:pt x="727455" y="2201572"/>
                  </a:lnTo>
                  <a:lnTo>
                    <a:pt x="770427" y="2217244"/>
                  </a:lnTo>
                  <a:lnTo>
                    <a:pt x="814186" y="2231220"/>
                  </a:lnTo>
                  <a:lnTo>
                    <a:pt x="858691" y="2243461"/>
                  </a:lnTo>
                  <a:lnTo>
                    <a:pt x="903903" y="2253927"/>
                  </a:lnTo>
                  <a:lnTo>
                    <a:pt x="949784" y="2262579"/>
                  </a:lnTo>
                  <a:lnTo>
                    <a:pt x="996292" y="2269377"/>
                  </a:lnTo>
                  <a:lnTo>
                    <a:pt x="1043389" y="2274281"/>
                  </a:lnTo>
                  <a:lnTo>
                    <a:pt x="1091034" y="2277253"/>
                  </a:lnTo>
                  <a:lnTo>
                    <a:pt x="1139189" y="2278253"/>
                  </a:lnTo>
                  <a:lnTo>
                    <a:pt x="1187335" y="2277253"/>
                  </a:lnTo>
                  <a:lnTo>
                    <a:pt x="1234972" y="2274281"/>
                  </a:lnTo>
                  <a:lnTo>
                    <a:pt x="1282060" y="2269377"/>
                  </a:lnTo>
                  <a:lnTo>
                    <a:pt x="1328560" y="2262579"/>
                  </a:lnTo>
                  <a:lnTo>
                    <a:pt x="1374433" y="2253927"/>
                  </a:lnTo>
                  <a:lnTo>
                    <a:pt x="1419638" y="2243461"/>
                  </a:lnTo>
                  <a:lnTo>
                    <a:pt x="1464137" y="2231220"/>
                  </a:lnTo>
                  <a:lnTo>
                    <a:pt x="1507889" y="2217244"/>
                  </a:lnTo>
                  <a:lnTo>
                    <a:pt x="1550855" y="2201572"/>
                  </a:lnTo>
                  <a:lnTo>
                    <a:pt x="1592996" y="2184244"/>
                  </a:lnTo>
                  <a:lnTo>
                    <a:pt x="1634272" y="2165300"/>
                  </a:lnTo>
                  <a:lnTo>
                    <a:pt x="1674644" y="2144779"/>
                  </a:lnTo>
                  <a:lnTo>
                    <a:pt x="1714071" y="2122720"/>
                  </a:lnTo>
                  <a:lnTo>
                    <a:pt x="1752515" y="2099163"/>
                  </a:lnTo>
                  <a:lnTo>
                    <a:pt x="1789936" y="2074148"/>
                  </a:lnTo>
                  <a:lnTo>
                    <a:pt x="1826294" y="2047714"/>
                  </a:lnTo>
                  <a:lnTo>
                    <a:pt x="1861550" y="2019900"/>
                  </a:lnTo>
                  <a:lnTo>
                    <a:pt x="1895664" y="1990747"/>
                  </a:lnTo>
                  <a:lnTo>
                    <a:pt x="1928597" y="1960294"/>
                  </a:lnTo>
                  <a:lnTo>
                    <a:pt x="1960308" y="1928580"/>
                  </a:lnTo>
                  <a:lnTo>
                    <a:pt x="1990760" y="1895644"/>
                  </a:lnTo>
                  <a:lnTo>
                    <a:pt x="2019911" y="1861527"/>
                  </a:lnTo>
                  <a:lnTo>
                    <a:pt x="2047723" y="1826268"/>
                  </a:lnTo>
                  <a:lnTo>
                    <a:pt x="2074155" y="1789907"/>
                  </a:lnTo>
                  <a:lnTo>
                    <a:pt x="2099169" y="1752482"/>
                  </a:lnTo>
                  <a:lnTo>
                    <a:pt x="2122725" y="1714034"/>
                  </a:lnTo>
                  <a:lnTo>
                    <a:pt x="2144782" y="1674602"/>
                  </a:lnTo>
                  <a:lnTo>
                    <a:pt x="2165303" y="1634225"/>
                  </a:lnTo>
                  <a:lnTo>
                    <a:pt x="2184247" y="1592944"/>
                  </a:lnTo>
                  <a:lnTo>
                    <a:pt x="2201574" y="1550797"/>
                  </a:lnTo>
                  <a:lnTo>
                    <a:pt x="2217245" y="1507825"/>
                  </a:lnTo>
                  <a:lnTo>
                    <a:pt x="2231221" y="1464066"/>
                  </a:lnTo>
                  <a:lnTo>
                    <a:pt x="2243461" y="1419561"/>
                  </a:lnTo>
                  <a:lnTo>
                    <a:pt x="2253927" y="1374349"/>
                  </a:lnTo>
                  <a:lnTo>
                    <a:pt x="2262579" y="1328468"/>
                  </a:lnTo>
                  <a:lnTo>
                    <a:pt x="2269377" y="1281960"/>
                  </a:lnTo>
                  <a:lnTo>
                    <a:pt x="2274281" y="1234863"/>
                  </a:lnTo>
                  <a:lnTo>
                    <a:pt x="2277253" y="1187218"/>
                  </a:lnTo>
                  <a:lnTo>
                    <a:pt x="2278253" y="1139063"/>
                  </a:lnTo>
                  <a:lnTo>
                    <a:pt x="2277253" y="1090917"/>
                  </a:lnTo>
                  <a:lnTo>
                    <a:pt x="2274281" y="1043280"/>
                  </a:lnTo>
                  <a:lnTo>
                    <a:pt x="2269377" y="996192"/>
                  </a:lnTo>
                  <a:lnTo>
                    <a:pt x="2262579" y="949692"/>
                  </a:lnTo>
                  <a:lnTo>
                    <a:pt x="2253927" y="903819"/>
                  </a:lnTo>
                  <a:lnTo>
                    <a:pt x="2243461" y="858614"/>
                  </a:lnTo>
                  <a:lnTo>
                    <a:pt x="2231221" y="814115"/>
                  </a:lnTo>
                  <a:lnTo>
                    <a:pt x="2217245" y="770363"/>
                  </a:lnTo>
                  <a:lnTo>
                    <a:pt x="2201574" y="727397"/>
                  </a:lnTo>
                  <a:lnTo>
                    <a:pt x="2184247" y="685256"/>
                  </a:lnTo>
                  <a:lnTo>
                    <a:pt x="2165303" y="643980"/>
                  </a:lnTo>
                  <a:lnTo>
                    <a:pt x="2144782" y="603608"/>
                  </a:lnTo>
                  <a:lnTo>
                    <a:pt x="2122725" y="564181"/>
                  </a:lnTo>
                  <a:lnTo>
                    <a:pt x="2099169" y="525737"/>
                  </a:lnTo>
                  <a:lnTo>
                    <a:pt x="2074155" y="488316"/>
                  </a:lnTo>
                  <a:lnTo>
                    <a:pt x="2047723" y="451958"/>
                  </a:lnTo>
                  <a:lnTo>
                    <a:pt x="2019911" y="416702"/>
                  </a:lnTo>
                  <a:lnTo>
                    <a:pt x="1990760" y="382588"/>
                  </a:lnTo>
                  <a:lnTo>
                    <a:pt x="1960308" y="349655"/>
                  </a:lnTo>
                  <a:lnTo>
                    <a:pt x="1928597" y="317944"/>
                  </a:lnTo>
                  <a:lnTo>
                    <a:pt x="1895664" y="287492"/>
                  </a:lnTo>
                  <a:lnTo>
                    <a:pt x="1861550" y="258341"/>
                  </a:lnTo>
                  <a:lnTo>
                    <a:pt x="1826294" y="230529"/>
                  </a:lnTo>
                  <a:lnTo>
                    <a:pt x="1789936" y="204097"/>
                  </a:lnTo>
                  <a:lnTo>
                    <a:pt x="1752515" y="179083"/>
                  </a:lnTo>
                  <a:lnTo>
                    <a:pt x="1714071" y="155527"/>
                  </a:lnTo>
                  <a:lnTo>
                    <a:pt x="1674644" y="133470"/>
                  </a:lnTo>
                  <a:lnTo>
                    <a:pt x="1634272" y="112949"/>
                  </a:lnTo>
                  <a:lnTo>
                    <a:pt x="1592996" y="94005"/>
                  </a:lnTo>
                  <a:lnTo>
                    <a:pt x="1550855" y="76678"/>
                  </a:lnTo>
                  <a:lnTo>
                    <a:pt x="1507889" y="61007"/>
                  </a:lnTo>
                  <a:lnTo>
                    <a:pt x="1464137" y="47031"/>
                  </a:lnTo>
                  <a:lnTo>
                    <a:pt x="1419638" y="34791"/>
                  </a:lnTo>
                  <a:lnTo>
                    <a:pt x="1374433" y="24325"/>
                  </a:lnTo>
                  <a:lnTo>
                    <a:pt x="1328560" y="15673"/>
                  </a:lnTo>
                  <a:lnTo>
                    <a:pt x="1282060" y="8875"/>
                  </a:lnTo>
                  <a:lnTo>
                    <a:pt x="1234972" y="3971"/>
                  </a:lnTo>
                  <a:lnTo>
                    <a:pt x="1187335" y="999"/>
                  </a:lnTo>
                  <a:lnTo>
                    <a:pt x="11391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2">
              <a:extLst>
                <a:ext uri="{FF2B5EF4-FFF2-40B4-BE49-F238E27FC236}">
                  <a16:creationId xmlns:a16="http://schemas.microsoft.com/office/drawing/2014/main" id="{1B4DD12B-AAAF-4283-AE38-E6D0E3124AEF}"/>
                </a:ext>
              </a:extLst>
            </p:cNvPr>
            <p:cNvSpPr/>
            <p:nvPr/>
          </p:nvSpPr>
          <p:spPr>
            <a:xfrm>
              <a:off x="3542157" y="2193798"/>
              <a:ext cx="2278380" cy="2278380"/>
            </a:xfrm>
            <a:custGeom>
              <a:avLst/>
              <a:gdLst/>
              <a:ahLst/>
              <a:cxnLst/>
              <a:rect l="l" t="t" r="r" b="b"/>
              <a:pathLst>
                <a:path w="2278379" h="2278379">
                  <a:moveTo>
                    <a:pt x="1139189" y="0"/>
                  </a:moveTo>
                  <a:lnTo>
                    <a:pt x="1187335" y="999"/>
                  </a:lnTo>
                  <a:lnTo>
                    <a:pt x="1234972" y="3971"/>
                  </a:lnTo>
                  <a:lnTo>
                    <a:pt x="1282060" y="8875"/>
                  </a:lnTo>
                  <a:lnTo>
                    <a:pt x="1328560" y="15673"/>
                  </a:lnTo>
                  <a:lnTo>
                    <a:pt x="1374433" y="24325"/>
                  </a:lnTo>
                  <a:lnTo>
                    <a:pt x="1419638" y="34791"/>
                  </a:lnTo>
                  <a:lnTo>
                    <a:pt x="1464137" y="47031"/>
                  </a:lnTo>
                  <a:lnTo>
                    <a:pt x="1507889" y="61007"/>
                  </a:lnTo>
                  <a:lnTo>
                    <a:pt x="1550855" y="76678"/>
                  </a:lnTo>
                  <a:lnTo>
                    <a:pt x="1592996" y="94005"/>
                  </a:lnTo>
                  <a:lnTo>
                    <a:pt x="1634272" y="112949"/>
                  </a:lnTo>
                  <a:lnTo>
                    <a:pt x="1674644" y="133470"/>
                  </a:lnTo>
                  <a:lnTo>
                    <a:pt x="1714071" y="155527"/>
                  </a:lnTo>
                  <a:lnTo>
                    <a:pt x="1752515" y="179083"/>
                  </a:lnTo>
                  <a:lnTo>
                    <a:pt x="1789936" y="204097"/>
                  </a:lnTo>
                  <a:lnTo>
                    <a:pt x="1826294" y="230529"/>
                  </a:lnTo>
                  <a:lnTo>
                    <a:pt x="1861550" y="258341"/>
                  </a:lnTo>
                  <a:lnTo>
                    <a:pt x="1895664" y="287492"/>
                  </a:lnTo>
                  <a:lnTo>
                    <a:pt x="1928597" y="317944"/>
                  </a:lnTo>
                  <a:lnTo>
                    <a:pt x="1960308" y="349655"/>
                  </a:lnTo>
                  <a:lnTo>
                    <a:pt x="1990760" y="382588"/>
                  </a:lnTo>
                  <a:lnTo>
                    <a:pt x="2019911" y="416702"/>
                  </a:lnTo>
                  <a:lnTo>
                    <a:pt x="2047723" y="451958"/>
                  </a:lnTo>
                  <a:lnTo>
                    <a:pt x="2074155" y="488316"/>
                  </a:lnTo>
                  <a:lnTo>
                    <a:pt x="2099169" y="525737"/>
                  </a:lnTo>
                  <a:lnTo>
                    <a:pt x="2122725" y="564181"/>
                  </a:lnTo>
                  <a:lnTo>
                    <a:pt x="2144782" y="603608"/>
                  </a:lnTo>
                  <a:lnTo>
                    <a:pt x="2165303" y="643980"/>
                  </a:lnTo>
                  <a:lnTo>
                    <a:pt x="2184247" y="685256"/>
                  </a:lnTo>
                  <a:lnTo>
                    <a:pt x="2201574" y="727397"/>
                  </a:lnTo>
                  <a:lnTo>
                    <a:pt x="2217245" y="770363"/>
                  </a:lnTo>
                  <a:lnTo>
                    <a:pt x="2231221" y="814115"/>
                  </a:lnTo>
                  <a:lnTo>
                    <a:pt x="2243461" y="858614"/>
                  </a:lnTo>
                  <a:lnTo>
                    <a:pt x="2253927" y="903819"/>
                  </a:lnTo>
                  <a:lnTo>
                    <a:pt x="2262579" y="949692"/>
                  </a:lnTo>
                  <a:lnTo>
                    <a:pt x="2269377" y="996192"/>
                  </a:lnTo>
                  <a:lnTo>
                    <a:pt x="2274281" y="1043280"/>
                  </a:lnTo>
                  <a:lnTo>
                    <a:pt x="2277253" y="1090917"/>
                  </a:lnTo>
                  <a:lnTo>
                    <a:pt x="2278253" y="1139063"/>
                  </a:lnTo>
                  <a:lnTo>
                    <a:pt x="2277253" y="1187218"/>
                  </a:lnTo>
                  <a:lnTo>
                    <a:pt x="2274281" y="1234863"/>
                  </a:lnTo>
                  <a:lnTo>
                    <a:pt x="2269377" y="1281960"/>
                  </a:lnTo>
                  <a:lnTo>
                    <a:pt x="2262579" y="1328468"/>
                  </a:lnTo>
                  <a:lnTo>
                    <a:pt x="2253927" y="1374349"/>
                  </a:lnTo>
                  <a:lnTo>
                    <a:pt x="2243461" y="1419561"/>
                  </a:lnTo>
                  <a:lnTo>
                    <a:pt x="2231221" y="1464066"/>
                  </a:lnTo>
                  <a:lnTo>
                    <a:pt x="2217245" y="1507825"/>
                  </a:lnTo>
                  <a:lnTo>
                    <a:pt x="2201574" y="1550797"/>
                  </a:lnTo>
                  <a:lnTo>
                    <a:pt x="2184247" y="1592944"/>
                  </a:lnTo>
                  <a:lnTo>
                    <a:pt x="2165303" y="1634225"/>
                  </a:lnTo>
                  <a:lnTo>
                    <a:pt x="2144782" y="1674602"/>
                  </a:lnTo>
                  <a:lnTo>
                    <a:pt x="2122725" y="1714034"/>
                  </a:lnTo>
                  <a:lnTo>
                    <a:pt x="2099169" y="1752482"/>
                  </a:lnTo>
                  <a:lnTo>
                    <a:pt x="2074155" y="1789907"/>
                  </a:lnTo>
                  <a:lnTo>
                    <a:pt x="2047723" y="1826268"/>
                  </a:lnTo>
                  <a:lnTo>
                    <a:pt x="2019911" y="1861527"/>
                  </a:lnTo>
                  <a:lnTo>
                    <a:pt x="1990760" y="1895644"/>
                  </a:lnTo>
                  <a:lnTo>
                    <a:pt x="1960308" y="1928580"/>
                  </a:lnTo>
                  <a:lnTo>
                    <a:pt x="1928597" y="1960294"/>
                  </a:lnTo>
                  <a:lnTo>
                    <a:pt x="1895664" y="1990747"/>
                  </a:lnTo>
                  <a:lnTo>
                    <a:pt x="1861550" y="2019900"/>
                  </a:lnTo>
                  <a:lnTo>
                    <a:pt x="1826294" y="2047714"/>
                  </a:lnTo>
                  <a:lnTo>
                    <a:pt x="1789936" y="2074148"/>
                  </a:lnTo>
                  <a:lnTo>
                    <a:pt x="1752515" y="2099163"/>
                  </a:lnTo>
                  <a:lnTo>
                    <a:pt x="1714071" y="2122720"/>
                  </a:lnTo>
                  <a:lnTo>
                    <a:pt x="1674644" y="2144779"/>
                  </a:lnTo>
                  <a:lnTo>
                    <a:pt x="1634272" y="2165300"/>
                  </a:lnTo>
                  <a:lnTo>
                    <a:pt x="1592996" y="2184244"/>
                  </a:lnTo>
                  <a:lnTo>
                    <a:pt x="1550855" y="2201572"/>
                  </a:lnTo>
                  <a:lnTo>
                    <a:pt x="1507889" y="2217244"/>
                  </a:lnTo>
                  <a:lnTo>
                    <a:pt x="1464137" y="2231220"/>
                  </a:lnTo>
                  <a:lnTo>
                    <a:pt x="1419638" y="2243461"/>
                  </a:lnTo>
                  <a:lnTo>
                    <a:pt x="1374433" y="2253927"/>
                  </a:lnTo>
                  <a:lnTo>
                    <a:pt x="1328560" y="2262579"/>
                  </a:lnTo>
                  <a:lnTo>
                    <a:pt x="1282060" y="2269377"/>
                  </a:lnTo>
                  <a:lnTo>
                    <a:pt x="1234972" y="2274281"/>
                  </a:lnTo>
                  <a:lnTo>
                    <a:pt x="1187335" y="2277253"/>
                  </a:lnTo>
                  <a:lnTo>
                    <a:pt x="1139189" y="2278253"/>
                  </a:lnTo>
                  <a:lnTo>
                    <a:pt x="1091034" y="2277253"/>
                  </a:lnTo>
                  <a:lnTo>
                    <a:pt x="1043389" y="2274281"/>
                  </a:lnTo>
                  <a:lnTo>
                    <a:pt x="996292" y="2269377"/>
                  </a:lnTo>
                  <a:lnTo>
                    <a:pt x="949784" y="2262579"/>
                  </a:lnTo>
                  <a:lnTo>
                    <a:pt x="903903" y="2253927"/>
                  </a:lnTo>
                  <a:lnTo>
                    <a:pt x="858691" y="2243461"/>
                  </a:lnTo>
                  <a:lnTo>
                    <a:pt x="814186" y="2231220"/>
                  </a:lnTo>
                  <a:lnTo>
                    <a:pt x="770427" y="2217244"/>
                  </a:lnTo>
                  <a:lnTo>
                    <a:pt x="727455" y="2201572"/>
                  </a:lnTo>
                  <a:lnTo>
                    <a:pt x="685308" y="2184244"/>
                  </a:lnTo>
                  <a:lnTo>
                    <a:pt x="644027" y="2165300"/>
                  </a:lnTo>
                  <a:lnTo>
                    <a:pt x="603650" y="2144779"/>
                  </a:lnTo>
                  <a:lnTo>
                    <a:pt x="564218" y="2122720"/>
                  </a:lnTo>
                  <a:lnTo>
                    <a:pt x="525770" y="2099163"/>
                  </a:lnTo>
                  <a:lnTo>
                    <a:pt x="488345" y="2074148"/>
                  </a:lnTo>
                  <a:lnTo>
                    <a:pt x="451984" y="2047714"/>
                  </a:lnTo>
                  <a:lnTo>
                    <a:pt x="416725" y="2019900"/>
                  </a:lnTo>
                  <a:lnTo>
                    <a:pt x="382608" y="1990747"/>
                  </a:lnTo>
                  <a:lnTo>
                    <a:pt x="349672" y="1960294"/>
                  </a:lnTo>
                  <a:lnTo>
                    <a:pt x="317958" y="1928580"/>
                  </a:lnTo>
                  <a:lnTo>
                    <a:pt x="287505" y="1895644"/>
                  </a:lnTo>
                  <a:lnTo>
                    <a:pt x="258352" y="1861527"/>
                  </a:lnTo>
                  <a:lnTo>
                    <a:pt x="230538" y="1826268"/>
                  </a:lnTo>
                  <a:lnTo>
                    <a:pt x="204104" y="1789907"/>
                  </a:lnTo>
                  <a:lnTo>
                    <a:pt x="179089" y="1752482"/>
                  </a:lnTo>
                  <a:lnTo>
                    <a:pt x="155532" y="1714034"/>
                  </a:lnTo>
                  <a:lnTo>
                    <a:pt x="133473" y="1674602"/>
                  </a:lnTo>
                  <a:lnTo>
                    <a:pt x="112952" y="1634225"/>
                  </a:lnTo>
                  <a:lnTo>
                    <a:pt x="94008" y="1592944"/>
                  </a:lnTo>
                  <a:lnTo>
                    <a:pt x="76680" y="1550797"/>
                  </a:lnTo>
                  <a:lnTo>
                    <a:pt x="61008" y="1507825"/>
                  </a:lnTo>
                  <a:lnTo>
                    <a:pt x="47032" y="1464066"/>
                  </a:lnTo>
                  <a:lnTo>
                    <a:pt x="34791" y="1419561"/>
                  </a:lnTo>
                  <a:lnTo>
                    <a:pt x="24325" y="1374349"/>
                  </a:lnTo>
                  <a:lnTo>
                    <a:pt x="15673" y="1328468"/>
                  </a:lnTo>
                  <a:lnTo>
                    <a:pt x="8875" y="1281960"/>
                  </a:lnTo>
                  <a:lnTo>
                    <a:pt x="3971" y="1234863"/>
                  </a:lnTo>
                  <a:lnTo>
                    <a:pt x="999" y="1187218"/>
                  </a:lnTo>
                  <a:lnTo>
                    <a:pt x="0" y="1139063"/>
                  </a:lnTo>
                  <a:lnTo>
                    <a:pt x="1139189" y="1139063"/>
                  </a:lnTo>
                  <a:lnTo>
                    <a:pt x="1139189" y="0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3">
              <a:extLst>
                <a:ext uri="{FF2B5EF4-FFF2-40B4-BE49-F238E27FC236}">
                  <a16:creationId xmlns:a16="http://schemas.microsoft.com/office/drawing/2014/main" id="{2C33BFE8-E2D2-4903-AC94-A099E842BBE9}"/>
                </a:ext>
              </a:extLst>
            </p:cNvPr>
            <p:cNvSpPr/>
            <p:nvPr/>
          </p:nvSpPr>
          <p:spPr>
            <a:xfrm>
              <a:off x="3542157" y="2193798"/>
              <a:ext cx="1139190" cy="1139190"/>
            </a:xfrm>
            <a:custGeom>
              <a:avLst/>
              <a:gdLst/>
              <a:ahLst/>
              <a:cxnLst/>
              <a:rect l="l" t="t" r="r" b="b"/>
              <a:pathLst>
                <a:path w="1139189" h="1139189">
                  <a:moveTo>
                    <a:pt x="1139189" y="0"/>
                  </a:moveTo>
                  <a:lnTo>
                    <a:pt x="1091034" y="999"/>
                  </a:lnTo>
                  <a:lnTo>
                    <a:pt x="1043389" y="3971"/>
                  </a:lnTo>
                  <a:lnTo>
                    <a:pt x="996292" y="8875"/>
                  </a:lnTo>
                  <a:lnTo>
                    <a:pt x="949784" y="15673"/>
                  </a:lnTo>
                  <a:lnTo>
                    <a:pt x="903903" y="24325"/>
                  </a:lnTo>
                  <a:lnTo>
                    <a:pt x="858691" y="34791"/>
                  </a:lnTo>
                  <a:lnTo>
                    <a:pt x="814186" y="47031"/>
                  </a:lnTo>
                  <a:lnTo>
                    <a:pt x="770427" y="61007"/>
                  </a:lnTo>
                  <a:lnTo>
                    <a:pt x="727455" y="76678"/>
                  </a:lnTo>
                  <a:lnTo>
                    <a:pt x="685308" y="94005"/>
                  </a:lnTo>
                  <a:lnTo>
                    <a:pt x="644027" y="112949"/>
                  </a:lnTo>
                  <a:lnTo>
                    <a:pt x="603650" y="133470"/>
                  </a:lnTo>
                  <a:lnTo>
                    <a:pt x="564218" y="155527"/>
                  </a:lnTo>
                  <a:lnTo>
                    <a:pt x="525770" y="179083"/>
                  </a:lnTo>
                  <a:lnTo>
                    <a:pt x="488345" y="204097"/>
                  </a:lnTo>
                  <a:lnTo>
                    <a:pt x="451984" y="230529"/>
                  </a:lnTo>
                  <a:lnTo>
                    <a:pt x="416725" y="258341"/>
                  </a:lnTo>
                  <a:lnTo>
                    <a:pt x="382608" y="287492"/>
                  </a:lnTo>
                  <a:lnTo>
                    <a:pt x="349672" y="317944"/>
                  </a:lnTo>
                  <a:lnTo>
                    <a:pt x="317958" y="349655"/>
                  </a:lnTo>
                  <a:lnTo>
                    <a:pt x="287505" y="382588"/>
                  </a:lnTo>
                  <a:lnTo>
                    <a:pt x="258352" y="416702"/>
                  </a:lnTo>
                  <a:lnTo>
                    <a:pt x="230538" y="451958"/>
                  </a:lnTo>
                  <a:lnTo>
                    <a:pt x="204104" y="488316"/>
                  </a:lnTo>
                  <a:lnTo>
                    <a:pt x="179089" y="525737"/>
                  </a:lnTo>
                  <a:lnTo>
                    <a:pt x="155532" y="564181"/>
                  </a:lnTo>
                  <a:lnTo>
                    <a:pt x="133473" y="603608"/>
                  </a:lnTo>
                  <a:lnTo>
                    <a:pt x="112952" y="643980"/>
                  </a:lnTo>
                  <a:lnTo>
                    <a:pt x="94008" y="685256"/>
                  </a:lnTo>
                  <a:lnTo>
                    <a:pt x="76680" y="727397"/>
                  </a:lnTo>
                  <a:lnTo>
                    <a:pt x="61008" y="770363"/>
                  </a:lnTo>
                  <a:lnTo>
                    <a:pt x="47032" y="814115"/>
                  </a:lnTo>
                  <a:lnTo>
                    <a:pt x="34791" y="858614"/>
                  </a:lnTo>
                  <a:lnTo>
                    <a:pt x="24325" y="903819"/>
                  </a:lnTo>
                  <a:lnTo>
                    <a:pt x="15673" y="949692"/>
                  </a:lnTo>
                  <a:lnTo>
                    <a:pt x="8875" y="996192"/>
                  </a:lnTo>
                  <a:lnTo>
                    <a:pt x="3971" y="1043280"/>
                  </a:lnTo>
                  <a:lnTo>
                    <a:pt x="999" y="1090917"/>
                  </a:lnTo>
                  <a:lnTo>
                    <a:pt x="0" y="1139063"/>
                  </a:lnTo>
                  <a:lnTo>
                    <a:pt x="1139189" y="1139063"/>
                  </a:lnTo>
                  <a:lnTo>
                    <a:pt x="1139189" y="0"/>
                  </a:lnTo>
                  <a:close/>
                </a:path>
              </a:pathLst>
            </a:custGeom>
            <a:solidFill>
              <a:schemeClr val="accent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9" name="object 14">
              <a:extLst>
                <a:ext uri="{FF2B5EF4-FFF2-40B4-BE49-F238E27FC236}">
                  <a16:creationId xmlns:a16="http://schemas.microsoft.com/office/drawing/2014/main" id="{536D362F-AAD7-47BD-B53E-D432DB1A4DCF}"/>
                </a:ext>
              </a:extLst>
            </p:cNvPr>
            <p:cNvSpPr/>
            <p:nvPr/>
          </p:nvSpPr>
          <p:spPr>
            <a:xfrm>
              <a:off x="3542157" y="2193798"/>
              <a:ext cx="1139190" cy="1139190"/>
            </a:xfrm>
            <a:custGeom>
              <a:avLst/>
              <a:gdLst/>
              <a:ahLst/>
              <a:cxnLst/>
              <a:rect l="l" t="t" r="r" b="b"/>
              <a:pathLst>
                <a:path w="1139189" h="1139189">
                  <a:moveTo>
                    <a:pt x="0" y="1139063"/>
                  </a:moveTo>
                  <a:lnTo>
                    <a:pt x="999" y="1090917"/>
                  </a:lnTo>
                  <a:lnTo>
                    <a:pt x="3971" y="1043280"/>
                  </a:lnTo>
                  <a:lnTo>
                    <a:pt x="8875" y="996192"/>
                  </a:lnTo>
                  <a:lnTo>
                    <a:pt x="15673" y="949692"/>
                  </a:lnTo>
                  <a:lnTo>
                    <a:pt x="24325" y="903819"/>
                  </a:lnTo>
                  <a:lnTo>
                    <a:pt x="34791" y="858614"/>
                  </a:lnTo>
                  <a:lnTo>
                    <a:pt x="47032" y="814115"/>
                  </a:lnTo>
                  <a:lnTo>
                    <a:pt x="61008" y="770363"/>
                  </a:lnTo>
                  <a:lnTo>
                    <a:pt x="76680" y="727397"/>
                  </a:lnTo>
                  <a:lnTo>
                    <a:pt x="94008" y="685256"/>
                  </a:lnTo>
                  <a:lnTo>
                    <a:pt x="112952" y="643980"/>
                  </a:lnTo>
                  <a:lnTo>
                    <a:pt x="133473" y="603608"/>
                  </a:lnTo>
                  <a:lnTo>
                    <a:pt x="155532" y="564181"/>
                  </a:lnTo>
                  <a:lnTo>
                    <a:pt x="179089" y="525737"/>
                  </a:lnTo>
                  <a:lnTo>
                    <a:pt x="204104" y="488316"/>
                  </a:lnTo>
                  <a:lnTo>
                    <a:pt x="230538" y="451958"/>
                  </a:lnTo>
                  <a:lnTo>
                    <a:pt x="258352" y="416702"/>
                  </a:lnTo>
                  <a:lnTo>
                    <a:pt x="287505" y="382588"/>
                  </a:lnTo>
                  <a:lnTo>
                    <a:pt x="317958" y="349655"/>
                  </a:lnTo>
                  <a:lnTo>
                    <a:pt x="349672" y="317944"/>
                  </a:lnTo>
                  <a:lnTo>
                    <a:pt x="382608" y="287492"/>
                  </a:lnTo>
                  <a:lnTo>
                    <a:pt x="416725" y="258341"/>
                  </a:lnTo>
                  <a:lnTo>
                    <a:pt x="451984" y="230529"/>
                  </a:lnTo>
                  <a:lnTo>
                    <a:pt x="488345" y="204097"/>
                  </a:lnTo>
                  <a:lnTo>
                    <a:pt x="525770" y="179083"/>
                  </a:lnTo>
                  <a:lnTo>
                    <a:pt x="564218" y="155527"/>
                  </a:lnTo>
                  <a:lnTo>
                    <a:pt x="603650" y="133470"/>
                  </a:lnTo>
                  <a:lnTo>
                    <a:pt x="644027" y="112949"/>
                  </a:lnTo>
                  <a:lnTo>
                    <a:pt x="685308" y="94005"/>
                  </a:lnTo>
                  <a:lnTo>
                    <a:pt x="727455" y="76678"/>
                  </a:lnTo>
                  <a:lnTo>
                    <a:pt x="770427" y="61007"/>
                  </a:lnTo>
                  <a:lnTo>
                    <a:pt x="814186" y="47031"/>
                  </a:lnTo>
                  <a:lnTo>
                    <a:pt x="858691" y="34791"/>
                  </a:lnTo>
                  <a:lnTo>
                    <a:pt x="903903" y="24325"/>
                  </a:lnTo>
                  <a:lnTo>
                    <a:pt x="949784" y="15673"/>
                  </a:lnTo>
                  <a:lnTo>
                    <a:pt x="996292" y="8875"/>
                  </a:lnTo>
                  <a:lnTo>
                    <a:pt x="1043389" y="3971"/>
                  </a:lnTo>
                  <a:lnTo>
                    <a:pt x="1091034" y="999"/>
                  </a:lnTo>
                  <a:lnTo>
                    <a:pt x="1139189" y="0"/>
                  </a:lnTo>
                  <a:lnTo>
                    <a:pt x="1139189" y="1139063"/>
                  </a:lnTo>
                  <a:lnTo>
                    <a:pt x="0" y="1139063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15">
            <a:extLst>
              <a:ext uri="{FF2B5EF4-FFF2-40B4-BE49-F238E27FC236}">
                <a16:creationId xmlns:a16="http://schemas.microsoft.com/office/drawing/2014/main" id="{6D820E0D-1730-435B-8A0C-948CF41DF4A9}"/>
              </a:ext>
            </a:extLst>
          </p:cNvPr>
          <p:cNvSpPr txBox="1"/>
          <p:nvPr/>
        </p:nvSpPr>
        <p:spPr>
          <a:xfrm>
            <a:off x="3664205" y="2683349"/>
            <a:ext cx="45275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50" dirty="0">
                <a:solidFill>
                  <a:srgbClr val="FFFFFF"/>
                </a:solidFill>
                <a:latin typeface="Arial"/>
                <a:cs typeface="Arial"/>
              </a:rPr>
              <a:t>25%</a:t>
            </a:r>
            <a:endParaRPr sz="1600">
              <a:latin typeface="Arial"/>
              <a:cs typeface="Arial"/>
            </a:endParaRPr>
          </a:p>
        </p:txBody>
      </p:sp>
      <p:sp>
        <p:nvSpPr>
          <p:cNvPr id="21" name="object 16">
            <a:extLst>
              <a:ext uri="{FF2B5EF4-FFF2-40B4-BE49-F238E27FC236}">
                <a16:creationId xmlns:a16="http://schemas.microsoft.com/office/drawing/2014/main" id="{C528EE4C-D4A3-4C34-8339-D37A4EF6184E}"/>
              </a:ext>
            </a:extLst>
          </p:cNvPr>
          <p:cNvSpPr txBox="1"/>
          <p:nvPr/>
        </p:nvSpPr>
        <p:spPr>
          <a:xfrm>
            <a:off x="4114674" y="5048597"/>
            <a:ext cx="58420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000" b="1" spc="-135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000" b="1" spc="-3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22" name="object 17">
            <a:extLst>
              <a:ext uri="{FF2B5EF4-FFF2-40B4-BE49-F238E27FC236}">
                <a16:creationId xmlns:a16="http://schemas.microsoft.com/office/drawing/2014/main" id="{AE057367-7F7E-4B53-ADDB-7A62AF966C3F}"/>
              </a:ext>
            </a:extLst>
          </p:cNvPr>
          <p:cNvGrpSpPr/>
          <p:nvPr/>
        </p:nvGrpSpPr>
        <p:grpSpPr>
          <a:xfrm>
            <a:off x="6085968" y="2190462"/>
            <a:ext cx="2297430" cy="2297430"/>
            <a:chOff x="6362065" y="2165095"/>
            <a:chExt cx="2297430" cy="2297430"/>
          </a:xfrm>
        </p:grpSpPr>
        <p:sp>
          <p:nvSpPr>
            <p:cNvPr id="23" name="object 18">
              <a:extLst>
                <a:ext uri="{FF2B5EF4-FFF2-40B4-BE49-F238E27FC236}">
                  <a16:creationId xmlns:a16="http://schemas.microsoft.com/office/drawing/2014/main" id="{5E8E5026-5B5A-404A-97B6-FCB5468E9AD1}"/>
                </a:ext>
              </a:extLst>
            </p:cNvPr>
            <p:cNvSpPr/>
            <p:nvPr/>
          </p:nvSpPr>
          <p:spPr>
            <a:xfrm>
              <a:off x="6371590" y="2174620"/>
              <a:ext cx="2278380" cy="2278380"/>
            </a:xfrm>
            <a:custGeom>
              <a:avLst/>
              <a:gdLst/>
              <a:ahLst/>
              <a:cxnLst/>
              <a:rect l="l" t="t" r="r" b="b"/>
              <a:pathLst>
                <a:path w="2278379" h="2278379">
                  <a:moveTo>
                    <a:pt x="1139063" y="0"/>
                  </a:moveTo>
                  <a:lnTo>
                    <a:pt x="1139063" y="1139063"/>
                  </a:lnTo>
                  <a:lnTo>
                    <a:pt x="0" y="1139063"/>
                  </a:lnTo>
                  <a:lnTo>
                    <a:pt x="999" y="1187218"/>
                  </a:lnTo>
                  <a:lnTo>
                    <a:pt x="3971" y="1234863"/>
                  </a:lnTo>
                  <a:lnTo>
                    <a:pt x="8875" y="1281960"/>
                  </a:lnTo>
                  <a:lnTo>
                    <a:pt x="15673" y="1328468"/>
                  </a:lnTo>
                  <a:lnTo>
                    <a:pt x="24325" y="1374349"/>
                  </a:lnTo>
                  <a:lnTo>
                    <a:pt x="34791" y="1419561"/>
                  </a:lnTo>
                  <a:lnTo>
                    <a:pt x="47031" y="1464066"/>
                  </a:lnTo>
                  <a:lnTo>
                    <a:pt x="61007" y="1507825"/>
                  </a:lnTo>
                  <a:lnTo>
                    <a:pt x="76678" y="1550797"/>
                  </a:lnTo>
                  <a:lnTo>
                    <a:pt x="94005" y="1592944"/>
                  </a:lnTo>
                  <a:lnTo>
                    <a:pt x="112949" y="1634225"/>
                  </a:lnTo>
                  <a:lnTo>
                    <a:pt x="133470" y="1674602"/>
                  </a:lnTo>
                  <a:lnTo>
                    <a:pt x="155527" y="1714034"/>
                  </a:lnTo>
                  <a:lnTo>
                    <a:pt x="179083" y="1752482"/>
                  </a:lnTo>
                  <a:lnTo>
                    <a:pt x="204097" y="1789907"/>
                  </a:lnTo>
                  <a:lnTo>
                    <a:pt x="230529" y="1826268"/>
                  </a:lnTo>
                  <a:lnTo>
                    <a:pt x="258341" y="1861527"/>
                  </a:lnTo>
                  <a:lnTo>
                    <a:pt x="287492" y="1895644"/>
                  </a:lnTo>
                  <a:lnTo>
                    <a:pt x="317944" y="1928580"/>
                  </a:lnTo>
                  <a:lnTo>
                    <a:pt x="349655" y="1960294"/>
                  </a:lnTo>
                  <a:lnTo>
                    <a:pt x="382588" y="1990747"/>
                  </a:lnTo>
                  <a:lnTo>
                    <a:pt x="416702" y="2019900"/>
                  </a:lnTo>
                  <a:lnTo>
                    <a:pt x="451958" y="2047714"/>
                  </a:lnTo>
                  <a:lnTo>
                    <a:pt x="488316" y="2074148"/>
                  </a:lnTo>
                  <a:lnTo>
                    <a:pt x="525737" y="2099163"/>
                  </a:lnTo>
                  <a:lnTo>
                    <a:pt x="564181" y="2122720"/>
                  </a:lnTo>
                  <a:lnTo>
                    <a:pt x="603608" y="2144779"/>
                  </a:lnTo>
                  <a:lnTo>
                    <a:pt x="643980" y="2165300"/>
                  </a:lnTo>
                  <a:lnTo>
                    <a:pt x="685256" y="2184244"/>
                  </a:lnTo>
                  <a:lnTo>
                    <a:pt x="727397" y="2201572"/>
                  </a:lnTo>
                  <a:lnTo>
                    <a:pt x="770363" y="2217244"/>
                  </a:lnTo>
                  <a:lnTo>
                    <a:pt x="814115" y="2231220"/>
                  </a:lnTo>
                  <a:lnTo>
                    <a:pt x="858614" y="2243461"/>
                  </a:lnTo>
                  <a:lnTo>
                    <a:pt x="903819" y="2253927"/>
                  </a:lnTo>
                  <a:lnTo>
                    <a:pt x="949692" y="2262579"/>
                  </a:lnTo>
                  <a:lnTo>
                    <a:pt x="996192" y="2269377"/>
                  </a:lnTo>
                  <a:lnTo>
                    <a:pt x="1043280" y="2274281"/>
                  </a:lnTo>
                  <a:lnTo>
                    <a:pt x="1090917" y="2277253"/>
                  </a:lnTo>
                  <a:lnTo>
                    <a:pt x="1139063" y="2278253"/>
                  </a:lnTo>
                  <a:lnTo>
                    <a:pt x="1187218" y="2277253"/>
                  </a:lnTo>
                  <a:lnTo>
                    <a:pt x="1234863" y="2274281"/>
                  </a:lnTo>
                  <a:lnTo>
                    <a:pt x="1281960" y="2269377"/>
                  </a:lnTo>
                  <a:lnTo>
                    <a:pt x="1328468" y="2262579"/>
                  </a:lnTo>
                  <a:lnTo>
                    <a:pt x="1374349" y="2253927"/>
                  </a:lnTo>
                  <a:lnTo>
                    <a:pt x="1419561" y="2243461"/>
                  </a:lnTo>
                  <a:lnTo>
                    <a:pt x="1464066" y="2231220"/>
                  </a:lnTo>
                  <a:lnTo>
                    <a:pt x="1507825" y="2217244"/>
                  </a:lnTo>
                  <a:lnTo>
                    <a:pt x="1550797" y="2201572"/>
                  </a:lnTo>
                  <a:lnTo>
                    <a:pt x="1592944" y="2184244"/>
                  </a:lnTo>
                  <a:lnTo>
                    <a:pt x="1634225" y="2165300"/>
                  </a:lnTo>
                  <a:lnTo>
                    <a:pt x="1674602" y="2144779"/>
                  </a:lnTo>
                  <a:lnTo>
                    <a:pt x="1714034" y="2122720"/>
                  </a:lnTo>
                  <a:lnTo>
                    <a:pt x="1752482" y="2099163"/>
                  </a:lnTo>
                  <a:lnTo>
                    <a:pt x="1789907" y="2074148"/>
                  </a:lnTo>
                  <a:lnTo>
                    <a:pt x="1826268" y="2047714"/>
                  </a:lnTo>
                  <a:lnTo>
                    <a:pt x="1861527" y="2019900"/>
                  </a:lnTo>
                  <a:lnTo>
                    <a:pt x="1895644" y="1990747"/>
                  </a:lnTo>
                  <a:lnTo>
                    <a:pt x="1928580" y="1960294"/>
                  </a:lnTo>
                  <a:lnTo>
                    <a:pt x="1960294" y="1928580"/>
                  </a:lnTo>
                  <a:lnTo>
                    <a:pt x="1990747" y="1895644"/>
                  </a:lnTo>
                  <a:lnTo>
                    <a:pt x="2019900" y="1861527"/>
                  </a:lnTo>
                  <a:lnTo>
                    <a:pt x="2047714" y="1826268"/>
                  </a:lnTo>
                  <a:lnTo>
                    <a:pt x="2074148" y="1789907"/>
                  </a:lnTo>
                  <a:lnTo>
                    <a:pt x="2099163" y="1752482"/>
                  </a:lnTo>
                  <a:lnTo>
                    <a:pt x="2122720" y="1714034"/>
                  </a:lnTo>
                  <a:lnTo>
                    <a:pt x="2144779" y="1674602"/>
                  </a:lnTo>
                  <a:lnTo>
                    <a:pt x="2165300" y="1634225"/>
                  </a:lnTo>
                  <a:lnTo>
                    <a:pt x="2184244" y="1592944"/>
                  </a:lnTo>
                  <a:lnTo>
                    <a:pt x="2201572" y="1550797"/>
                  </a:lnTo>
                  <a:lnTo>
                    <a:pt x="2217244" y="1507825"/>
                  </a:lnTo>
                  <a:lnTo>
                    <a:pt x="2231220" y="1464066"/>
                  </a:lnTo>
                  <a:lnTo>
                    <a:pt x="2243461" y="1419561"/>
                  </a:lnTo>
                  <a:lnTo>
                    <a:pt x="2253927" y="1374349"/>
                  </a:lnTo>
                  <a:lnTo>
                    <a:pt x="2262579" y="1328468"/>
                  </a:lnTo>
                  <a:lnTo>
                    <a:pt x="2269377" y="1281960"/>
                  </a:lnTo>
                  <a:lnTo>
                    <a:pt x="2274281" y="1234863"/>
                  </a:lnTo>
                  <a:lnTo>
                    <a:pt x="2277253" y="1187218"/>
                  </a:lnTo>
                  <a:lnTo>
                    <a:pt x="2278253" y="1139063"/>
                  </a:lnTo>
                  <a:lnTo>
                    <a:pt x="2277253" y="1090908"/>
                  </a:lnTo>
                  <a:lnTo>
                    <a:pt x="2274281" y="1043262"/>
                  </a:lnTo>
                  <a:lnTo>
                    <a:pt x="2269377" y="996167"/>
                  </a:lnTo>
                  <a:lnTo>
                    <a:pt x="2262579" y="949660"/>
                  </a:lnTo>
                  <a:lnTo>
                    <a:pt x="2253927" y="903782"/>
                  </a:lnTo>
                  <a:lnTo>
                    <a:pt x="2243461" y="858572"/>
                  </a:lnTo>
                  <a:lnTo>
                    <a:pt x="2231220" y="814069"/>
                  </a:lnTo>
                  <a:lnTo>
                    <a:pt x="2217244" y="770314"/>
                  </a:lnTo>
                  <a:lnTo>
                    <a:pt x="2201572" y="727345"/>
                  </a:lnTo>
                  <a:lnTo>
                    <a:pt x="2184244" y="685202"/>
                  </a:lnTo>
                  <a:lnTo>
                    <a:pt x="2165300" y="643924"/>
                  </a:lnTo>
                  <a:lnTo>
                    <a:pt x="2144779" y="603552"/>
                  </a:lnTo>
                  <a:lnTo>
                    <a:pt x="2122720" y="564124"/>
                  </a:lnTo>
                  <a:lnTo>
                    <a:pt x="2099163" y="525680"/>
                  </a:lnTo>
                  <a:lnTo>
                    <a:pt x="2074148" y="488260"/>
                  </a:lnTo>
                  <a:lnTo>
                    <a:pt x="2047714" y="451903"/>
                  </a:lnTo>
                  <a:lnTo>
                    <a:pt x="2019900" y="416649"/>
                  </a:lnTo>
                  <a:lnTo>
                    <a:pt x="1990747" y="382537"/>
                  </a:lnTo>
                  <a:lnTo>
                    <a:pt x="1960294" y="349607"/>
                  </a:lnTo>
                  <a:lnTo>
                    <a:pt x="1928580" y="317897"/>
                  </a:lnTo>
                  <a:lnTo>
                    <a:pt x="1895644" y="287449"/>
                  </a:lnTo>
                  <a:lnTo>
                    <a:pt x="1861527" y="258300"/>
                  </a:lnTo>
                  <a:lnTo>
                    <a:pt x="1826268" y="230492"/>
                  </a:lnTo>
                  <a:lnTo>
                    <a:pt x="1789907" y="204062"/>
                  </a:lnTo>
                  <a:lnTo>
                    <a:pt x="1752482" y="179052"/>
                  </a:lnTo>
                  <a:lnTo>
                    <a:pt x="1714034" y="155499"/>
                  </a:lnTo>
                  <a:lnTo>
                    <a:pt x="1674602" y="133445"/>
                  </a:lnTo>
                  <a:lnTo>
                    <a:pt x="1634225" y="112927"/>
                  </a:lnTo>
                  <a:lnTo>
                    <a:pt x="1592944" y="93987"/>
                  </a:lnTo>
                  <a:lnTo>
                    <a:pt x="1550797" y="76663"/>
                  </a:lnTo>
                  <a:lnTo>
                    <a:pt x="1507825" y="60994"/>
                  </a:lnTo>
                  <a:lnTo>
                    <a:pt x="1464066" y="47021"/>
                  </a:lnTo>
                  <a:lnTo>
                    <a:pt x="1419561" y="34783"/>
                  </a:lnTo>
                  <a:lnTo>
                    <a:pt x="1374349" y="24320"/>
                  </a:lnTo>
                  <a:lnTo>
                    <a:pt x="1328468" y="15670"/>
                  </a:lnTo>
                  <a:lnTo>
                    <a:pt x="1281960" y="8873"/>
                  </a:lnTo>
                  <a:lnTo>
                    <a:pt x="1234863" y="3970"/>
                  </a:lnTo>
                  <a:lnTo>
                    <a:pt x="1187218" y="999"/>
                  </a:lnTo>
                  <a:lnTo>
                    <a:pt x="113906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19">
              <a:extLst>
                <a:ext uri="{FF2B5EF4-FFF2-40B4-BE49-F238E27FC236}">
                  <a16:creationId xmlns:a16="http://schemas.microsoft.com/office/drawing/2014/main" id="{FC8D0595-A26E-4D6C-98AB-B00048542E29}"/>
                </a:ext>
              </a:extLst>
            </p:cNvPr>
            <p:cNvSpPr/>
            <p:nvPr/>
          </p:nvSpPr>
          <p:spPr>
            <a:xfrm>
              <a:off x="6371590" y="2174620"/>
              <a:ext cx="2278380" cy="2278380"/>
            </a:xfrm>
            <a:custGeom>
              <a:avLst/>
              <a:gdLst/>
              <a:ahLst/>
              <a:cxnLst/>
              <a:rect l="l" t="t" r="r" b="b"/>
              <a:pathLst>
                <a:path w="2278379" h="2278379">
                  <a:moveTo>
                    <a:pt x="1139063" y="0"/>
                  </a:moveTo>
                  <a:lnTo>
                    <a:pt x="1187218" y="999"/>
                  </a:lnTo>
                  <a:lnTo>
                    <a:pt x="1234863" y="3970"/>
                  </a:lnTo>
                  <a:lnTo>
                    <a:pt x="1281960" y="8873"/>
                  </a:lnTo>
                  <a:lnTo>
                    <a:pt x="1328468" y="15670"/>
                  </a:lnTo>
                  <a:lnTo>
                    <a:pt x="1374349" y="24320"/>
                  </a:lnTo>
                  <a:lnTo>
                    <a:pt x="1419561" y="34783"/>
                  </a:lnTo>
                  <a:lnTo>
                    <a:pt x="1464066" y="47021"/>
                  </a:lnTo>
                  <a:lnTo>
                    <a:pt x="1507825" y="60994"/>
                  </a:lnTo>
                  <a:lnTo>
                    <a:pt x="1550797" y="76663"/>
                  </a:lnTo>
                  <a:lnTo>
                    <a:pt x="1592944" y="93987"/>
                  </a:lnTo>
                  <a:lnTo>
                    <a:pt x="1634225" y="112927"/>
                  </a:lnTo>
                  <a:lnTo>
                    <a:pt x="1674602" y="133445"/>
                  </a:lnTo>
                  <a:lnTo>
                    <a:pt x="1714034" y="155499"/>
                  </a:lnTo>
                  <a:lnTo>
                    <a:pt x="1752482" y="179052"/>
                  </a:lnTo>
                  <a:lnTo>
                    <a:pt x="1789907" y="204062"/>
                  </a:lnTo>
                  <a:lnTo>
                    <a:pt x="1826268" y="230492"/>
                  </a:lnTo>
                  <a:lnTo>
                    <a:pt x="1861527" y="258300"/>
                  </a:lnTo>
                  <a:lnTo>
                    <a:pt x="1895644" y="287449"/>
                  </a:lnTo>
                  <a:lnTo>
                    <a:pt x="1928580" y="317897"/>
                  </a:lnTo>
                  <a:lnTo>
                    <a:pt x="1960294" y="349607"/>
                  </a:lnTo>
                  <a:lnTo>
                    <a:pt x="1990747" y="382537"/>
                  </a:lnTo>
                  <a:lnTo>
                    <a:pt x="2019900" y="416649"/>
                  </a:lnTo>
                  <a:lnTo>
                    <a:pt x="2047714" y="451903"/>
                  </a:lnTo>
                  <a:lnTo>
                    <a:pt x="2074148" y="488260"/>
                  </a:lnTo>
                  <a:lnTo>
                    <a:pt x="2099163" y="525680"/>
                  </a:lnTo>
                  <a:lnTo>
                    <a:pt x="2122720" y="564124"/>
                  </a:lnTo>
                  <a:lnTo>
                    <a:pt x="2144779" y="603552"/>
                  </a:lnTo>
                  <a:lnTo>
                    <a:pt x="2165300" y="643924"/>
                  </a:lnTo>
                  <a:lnTo>
                    <a:pt x="2184244" y="685202"/>
                  </a:lnTo>
                  <a:lnTo>
                    <a:pt x="2201572" y="727345"/>
                  </a:lnTo>
                  <a:lnTo>
                    <a:pt x="2217244" y="770314"/>
                  </a:lnTo>
                  <a:lnTo>
                    <a:pt x="2231220" y="814069"/>
                  </a:lnTo>
                  <a:lnTo>
                    <a:pt x="2243461" y="858572"/>
                  </a:lnTo>
                  <a:lnTo>
                    <a:pt x="2253927" y="903782"/>
                  </a:lnTo>
                  <a:lnTo>
                    <a:pt x="2262579" y="949660"/>
                  </a:lnTo>
                  <a:lnTo>
                    <a:pt x="2269377" y="996167"/>
                  </a:lnTo>
                  <a:lnTo>
                    <a:pt x="2274281" y="1043262"/>
                  </a:lnTo>
                  <a:lnTo>
                    <a:pt x="2277253" y="1090908"/>
                  </a:lnTo>
                  <a:lnTo>
                    <a:pt x="2278253" y="1139063"/>
                  </a:lnTo>
                  <a:lnTo>
                    <a:pt x="2277253" y="1187218"/>
                  </a:lnTo>
                  <a:lnTo>
                    <a:pt x="2274281" y="1234863"/>
                  </a:lnTo>
                  <a:lnTo>
                    <a:pt x="2269377" y="1281960"/>
                  </a:lnTo>
                  <a:lnTo>
                    <a:pt x="2262579" y="1328468"/>
                  </a:lnTo>
                  <a:lnTo>
                    <a:pt x="2253927" y="1374349"/>
                  </a:lnTo>
                  <a:lnTo>
                    <a:pt x="2243461" y="1419561"/>
                  </a:lnTo>
                  <a:lnTo>
                    <a:pt x="2231220" y="1464066"/>
                  </a:lnTo>
                  <a:lnTo>
                    <a:pt x="2217244" y="1507825"/>
                  </a:lnTo>
                  <a:lnTo>
                    <a:pt x="2201572" y="1550797"/>
                  </a:lnTo>
                  <a:lnTo>
                    <a:pt x="2184244" y="1592944"/>
                  </a:lnTo>
                  <a:lnTo>
                    <a:pt x="2165300" y="1634225"/>
                  </a:lnTo>
                  <a:lnTo>
                    <a:pt x="2144779" y="1674602"/>
                  </a:lnTo>
                  <a:lnTo>
                    <a:pt x="2122720" y="1714034"/>
                  </a:lnTo>
                  <a:lnTo>
                    <a:pt x="2099163" y="1752482"/>
                  </a:lnTo>
                  <a:lnTo>
                    <a:pt x="2074148" y="1789907"/>
                  </a:lnTo>
                  <a:lnTo>
                    <a:pt x="2047714" y="1826268"/>
                  </a:lnTo>
                  <a:lnTo>
                    <a:pt x="2019900" y="1861527"/>
                  </a:lnTo>
                  <a:lnTo>
                    <a:pt x="1990747" y="1895644"/>
                  </a:lnTo>
                  <a:lnTo>
                    <a:pt x="1960294" y="1928580"/>
                  </a:lnTo>
                  <a:lnTo>
                    <a:pt x="1928580" y="1960294"/>
                  </a:lnTo>
                  <a:lnTo>
                    <a:pt x="1895644" y="1990747"/>
                  </a:lnTo>
                  <a:lnTo>
                    <a:pt x="1861527" y="2019900"/>
                  </a:lnTo>
                  <a:lnTo>
                    <a:pt x="1826268" y="2047714"/>
                  </a:lnTo>
                  <a:lnTo>
                    <a:pt x="1789907" y="2074148"/>
                  </a:lnTo>
                  <a:lnTo>
                    <a:pt x="1752482" y="2099163"/>
                  </a:lnTo>
                  <a:lnTo>
                    <a:pt x="1714034" y="2122720"/>
                  </a:lnTo>
                  <a:lnTo>
                    <a:pt x="1674602" y="2144779"/>
                  </a:lnTo>
                  <a:lnTo>
                    <a:pt x="1634225" y="2165300"/>
                  </a:lnTo>
                  <a:lnTo>
                    <a:pt x="1592944" y="2184244"/>
                  </a:lnTo>
                  <a:lnTo>
                    <a:pt x="1550797" y="2201572"/>
                  </a:lnTo>
                  <a:lnTo>
                    <a:pt x="1507825" y="2217244"/>
                  </a:lnTo>
                  <a:lnTo>
                    <a:pt x="1464066" y="2231220"/>
                  </a:lnTo>
                  <a:lnTo>
                    <a:pt x="1419561" y="2243461"/>
                  </a:lnTo>
                  <a:lnTo>
                    <a:pt x="1374349" y="2253927"/>
                  </a:lnTo>
                  <a:lnTo>
                    <a:pt x="1328468" y="2262579"/>
                  </a:lnTo>
                  <a:lnTo>
                    <a:pt x="1281960" y="2269377"/>
                  </a:lnTo>
                  <a:lnTo>
                    <a:pt x="1234863" y="2274281"/>
                  </a:lnTo>
                  <a:lnTo>
                    <a:pt x="1187218" y="2277253"/>
                  </a:lnTo>
                  <a:lnTo>
                    <a:pt x="1139063" y="2278253"/>
                  </a:lnTo>
                  <a:lnTo>
                    <a:pt x="1090917" y="2277253"/>
                  </a:lnTo>
                  <a:lnTo>
                    <a:pt x="1043280" y="2274281"/>
                  </a:lnTo>
                  <a:lnTo>
                    <a:pt x="996192" y="2269377"/>
                  </a:lnTo>
                  <a:lnTo>
                    <a:pt x="949692" y="2262579"/>
                  </a:lnTo>
                  <a:lnTo>
                    <a:pt x="903819" y="2253927"/>
                  </a:lnTo>
                  <a:lnTo>
                    <a:pt x="858614" y="2243461"/>
                  </a:lnTo>
                  <a:lnTo>
                    <a:pt x="814115" y="2231220"/>
                  </a:lnTo>
                  <a:lnTo>
                    <a:pt x="770363" y="2217244"/>
                  </a:lnTo>
                  <a:lnTo>
                    <a:pt x="727397" y="2201572"/>
                  </a:lnTo>
                  <a:lnTo>
                    <a:pt x="685256" y="2184244"/>
                  </a:lnTo>
                  <a:lnTo>
                    <a:pt x="643980" y="2165300"/>
                  </a:lnTo>
                  <a:lnTo>
                    <a:pt x="603608" y="2144779"/>
                  </a:lnTo>
                  <a:lnTo>
                    <a:pt x="564181" y="2122720"/>
                  </a:lnTo>
                  <a:lnTo>
                    <a:pt x="525737" y="2099163"/>
                  </a:lnTo>
                  <a:lnTo>
                    <a:pt x="488316" y="2074148"/>
                  </a:lnTo>
                  <a:lnTo>
                    <a:pt x="451958" y="2047714"/>
                  </a:lnTo>
                  <a:lnTo>
                    <a:pt x="416702" y="2019900"/>
                  </a:lnTo>
                  <a:lnTo>
                    <a:pt x="382588" y="1990747"/>
                  </a:lnTo>
                  <a:lnTo>
                    <a:pt x="349655" y="1960294"/>
                  </a:lnTo>
                  <a:lnTo>
                    <a:pt x="317944" y="1928580"/>
                  </a:lnTo>
                  <a:lnTo>
                    <a:pt x="287492" y="1895644"/>
                  </a:lnTo>
                  <a:lnTo>
                    <a:pt x="258341" y="1861527"/>
                  </a:lnTo>
                  <a:lnTo>
                    <a:pt x="230529" y="1826268"/>
                  </a:lnTo>
                  <a:lnTo>
                    <a:pt x="204097" y="1789907"/>
                  </a:lnTo>
                  <a:lnTo>
                    <a:pt x="179083" y="1752482"/>
                  </a:lnTo>
                  <a:lnTo>
                    <a:pt x="155527" y="1714034"/>
                  </a:lnTo>
                  <a:lnTo>
                    <a:pt x="133470" y="1674602"/>
                  </a:lnTo>
                  <a:lnTo>
                    <a:pt x="112949" y="1634225"/>
                  </a:lnTo>
                  <a:lnTo>
                    <a:pt x="94005" y="1592944"/>
                  </a:lnTo>
                  <a:lnTo>
                    <a:pt x="76678" y="1550797"/>
                  </a:lnTo>
                  <a:lnTo>
                    <a:pt x="61007" y="1507825"/>
                  </a:lnTo>
                  <a:lnTo>
                    <a:pt x="47031" y="1464066"/>
                  </a:lnTo>
                  <a:lnTo>
                    <a:pt x="34791" y="1419561"/>
                  </a:lnTo>
                  <a:lnTo>
                    <a:pt x="24325" y="1374349"/>
                  </a:lnTo>
                  <a:lnTo>
                    <a:pt x="15673" y="1328468"/>
                  </a:lnTo>
                  <a:lnTo>
                    <a:pt x="8875" y="1281960"/>
                  </a:lnTo>
                  <a:lnTo>
                    <a:pt x="3971" y="1234863"/>
                  </a:lnTo>
                  <a:lnTo>
                    <a:pt x="999" y="1187218"/>
                  </a:lnTo>
                  <a:lnTo>
                    <a:pt x="0" y="1139063"/>
                  </a:lnTo>
                  <a:lnTo>
                    <a:pt x="1139063" y="1139063"/>
                  </a:lnTo>
                  <a:lnTo>
                    <a:pt x="1139063" y="0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0">
              <a:extLst>
                <a:ext uri="{FF2B5EF4-FFF2-40B4-BE49-F238E27FC236}">
                  <a16:creationId xmlns:a16="http://schemas.microsoft.com/office/drawing/2014/main" id="{3104FE33-E0C2-4B63-8E61-900B9C4580ED}"/>
                </a:ext>
              </a:extLst>
            </p:cNvPr>
            <p:cNvSpPr/>
            <p:nvPr/>
          </p:nvSpPr>
          <p:spPr>
            <a:xfrm>
              <a:off x="6371590" y="2174620"/>
              <a:ext cx="1139190" cy="1139190"/>
            </a:xfrm>
            <a:custGeom>
              <a:avLst/>
              <a:gdLst/>
              <a:ahLst/>
              <a:cxnLst/>
              <a:rect l="l" t="t" r="r" b="b"/>
              <a:pathLst>
                <a:path w="1139190" h="1139189">
                  <a:moveTo>
                    <a:pt x="1139063" y="0"/>
                  </a:moveTo>
                  <a:lnTo>
                    <a:pt x="1090917" y="999"/>
                  </a:lnTo>
                  <a:lnTo>
                    <a:pt x="1043280" y="3970"/>
                  </a:lnTo>
                  <a:lnTo>
                    <a:pt x="996192" y="8873"/>
                  </a:lnTo>
                  <a:lnTo>
                    <a:pt x="949692" y="15670"/>
                  </a:lnTo>
                  <a:lnTo>
                    <a:pt x="903819" y="24320"/>
                  </a:lnTo>
                  <a:lnTo>
                    <a:pt x="858614" y="34783"/>
                  </a:lnTo>
                  <a:lnTo>
                    <a:pt x="814115" y="47021"/>
                  </a:lnTo>
                  <a:lnTo>
                    <a:pt x="770363" y="60994"/>
                  </a:lnTo>
                  <a:lnTo>
                    <a:pt x="727397" y="76663"/>
                  </a:lnTo>
                  <a:lnTo>
                    <a:pt x="685256" y="93987"/>
                  </a:lnTo>
                  <a:lnTo>
                    <a:pt x="643980" y="112927"/>
                  </a:lnTo>
                  <a:lnTo>
                    <a:pt x="603608" y="133445"/>
                  </a:lnTo>
                  <a:lnTo>
                    <a:pt x="564181" y="155499"/>
                  </a:lnTo>
                  <a:lnTo>
                    <a:pt x="525737" y="179052"/>
                  </a:lnTo>
                  <a:lnTo>
                    <a:pt x="488316" y="204062"/>
                  </a:lnTo>
                  <a:lnTo>
                    <a:pt x="451958" y="230492"/>
                  </a:lnTo>
                  <a:lnTo>
                    <a:pt x="416702" y="258300"/>
                  </a:lnTo>
                  <a:lnTo>
                    <a:pt x="382588" y="287449"/>
                  </a:lnTo>
                  <a:lnTo>
                    <a:pt x="349655" y="317897"/>
                  </a:lnTo>
                  <a:lnTo>
                    <a:pt x="317944" y="349607"/>
                  </a:lnTo>
                  <a:lnTo>
                    <a:pt x="287492" y="382537"/>
                  </a:lnTo>
                  <a:lnTo>
                    <a:pt x="258341" y="416649"/>
                  </a:lnTo>
                  <a:lnTo>
                    <a:pt x="230529" y="451903"/>
                  </a:lnTo>
                  <a:lnTo>
                    <a:pt x="204097" y="488260"/>
                  </a:lnTo>
                  <a:lnTo>
                    <a:pt x="179083" y="525680"/>
                  </a:lnTo>
                  <a:lnTo>
                    <a:pt x="155527" y="564124"/>
                  </a:lnTo>
                  <a:lnTo>
                    <a:pt x="133470" y="603552"/>
                  </a:lnTo>
                  <a:lnTo>
                    <a:pt x="112949" y="643924"/>
                  </a:lnTo>
                  <a:lnTo>
                    <a:pt x="94005" y="685202"/>
                  </a:lnTo>
                  <a:lnTo>
                    <a:pt x="76678" y="727345"/>
                  </a:lnTo>
                  <a:lnTo>
                    <a:pt x="61007" y="770314"/>
                  </a:lnTo>
                  <a:lnTo>
                    <a:pt x="47031" y="814069"/>
                  </a:lnTo>
                  <a:lnTo>
                    <a:pt x="34791" y="858572"/>
                  </a:lnTo>
                  <a:lnTo>
                    <a:pt x="24325" y="903782"/>
                  </a:lnTo>
                  <a:lnTo>
                    <a:pt x="15673" y="949660"/>
                  </a:lnTo>
                  <a:lnTo>
                    <a:pt x="8875" y="996167"/>
                  </a:lnTo>
                  <a:lnTo>
                    <a:pt x="3971" y="1043262"/>
                  </a:lnTo>
                  <a:lnTo>
                    <a:pt x="999" y="1090908"/>
                  </a:lnTo>
                  <a:lnTo>
                    <a:pt x="0" y="1139063"/>
                  </a:lnTo>
                  <a:lnTo>
                    <a:pt x="1139063" y="1139063"/>
                  </a:lnTo>
                  <a:lnTo>
                    <a:pt x="1139063" y="0"/>
                  </a:lnTo>
                  <a:close/>
                </a:path>
              </a:pathLst>
            </a:custGeom>
            <a:solidFill>
              <a:schemeClr val="accent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6" name="object 21">
              <a:extLst>
                <a:ext uri="{FF2B5EF4-FFF2-40B4-BE49-F238E27FC236}">
                  <a16:creationId xmlns:a16="http://schemas.microsoft.com/office/drawing/2014/main" id="{271F40BE-D55B-474D-BD76-CB407C34312E}"/>
                </a:ext>
              </a:extLst>
            </p:cNvPr>
            <p:cNvSpPr/>
            <p:nvPr/>
          </p:nvSpPr>
          <p:spPr>
            <a:xfrm>
              <a:off x="6371590" y="2174620"/>
              <a:ext cx="1139190" cy="1139190"/>
            </a:xfrm>
            <a:custGeom>
              <a:avLst/>
              <a:gdLst/>
              <a:ahLst/>
              <a:cxnLst/>
              <a:rect l="l" t="t" r="r" b="b"/>
              <a:pathLst>
                <a:path w="1139190" h="1139189">
                  <a:moveTo>
                    <a:pt x="0" y="1139063"/>
                  </a:moveTo>
                  <a:lnTo>
                    <a:pt x="999" y="1090908"/>
                  </a:lnTo>
                  <a:lnTo>
                    <a:pt x="3971" y="1043262"/>
                  </a:lnTo>
                  <a:lnTo>
                    <a:pt x="8875" y="996167"/>
                  </a:lnTo>
                  <a:lnTo>
                    <a:pt x="15673" y="949660"/>
                  </a:lnTo>
                  <a:lnTo>
                    <a:pt x="24325" y="903782"/>
                  </a:lnTo>
                  <a:lnTo>
                    <a:pt x="34791" y="858572"/>
                  </a:lnTo>
                  <a:lnTo>
                    <a:pt x="47031" y="814069"/>
                  </a:lnTo>
                  <a:lnTo>
                    <a:pt x="61007" y="770314"/>
                  </a:lnTo>
                  <a:lnTo>
                    <a:pt x="76678" y="727345"/>
                  </a:lnTo>
                  <a:lnTo>
                    <a:pt x="94005" y="685202"/>
                  </a:lnTo>
                  <a:lnTo>
                    <a:pt x="112949" y="643924"/>
                  </a:lnTo>
                  <a:lnTo>
                    <a:pt x="133470" y="603552"/>
                  </a:lnTo>
                  <a:lnTo>
                    <a:pt x="155527" y="564124"/>
                  </a:lnTo>
                  <a:lnTo>
                    <a:pt x="179083" y="525680"/>
                  </a:lnTo>
                  <a:lnTo>
                    <a:pt x="204097" y="488260"/>
                  </a:lnTo>
                  <a:lnTo>
                    <a:pt x="230529" y="451903"/>
                  </a:lnTo>
                  <a:lnTo>
                    <a:pt x="258341" y="416649"/>
                  </a:lnTo>
                  <a:lnTo>
                    <a:pt x="287492" y="382537"/>
                  </a:lnTo>
                  <a:lnTo>
                    <a:pt x="317944" y="349607"/>
                  </a:lnTo>
                  <a:lnTo>
                    <a:pt x="349655" y="317897"/>
                  </a:lnTo>
                  <a:lnTo>
                    <a:pt x="382588" y="287449"/>
                  </a:lnTo>
                  <a:lnTo>
                    <a:pt x="416702" y="258300"/>
                  </a:lnTo>
                  <a:lnTo>
                    <a:pt x="451958" y="230492"/>
                  </a:lnTo>
                  <a:lnTo>
                    <a:pt x="488316" y="204062"/>
                  </a:lnTo>
                  <a:lnTo>
                    <a:pt x="525737" y="179052"/>
                  </a:lnTo>
                  <a:lnTo>
                    <a:pt x="564181" y="155499"/>
                  </a:lnTo>
                  <a:lnTo>
                    <a:pt x="603608" y="133445"/>
                  </a:lnTo>
                  <a:lnTo>
                    <a:pt x="643980" y="112927"/>
                  </a:lnTo>
                  <a:lnTo>
                    <a:pt x="685256" y="93987"/>
                  </a:lnTo>
                  <a:lnTo>
                    <a:pt x="727397" y="76663"/>
                  </a:lnTo>
                  <a:lnTo>
                    <a:pt x="770363" y="60994"/>
                  </a:lnTo>
                  <a:lnTo>
                    <a:pt x="814115" y="47021"/>
                  </a:lnTo>
                  <a:lnTo>
                    <a:pt x="858614" y="34783"/>
                  </a:lnTo>
                  <a:lnTo>
                    <a:pt x="903819" y="24320"/>
                  </a:lnTo>
                  <a:lnTo>
                    <a:pt x="949692" y="15670"/>
                  </a:lnTo>
                  <a:lnTo>
                    <a:pt x="996192" y="8873"/>
                  </a:lnTo>
                  <a:lnTo>
                    <a:pt x="1043280" y="3970"/>
                  </a:lnTo>
                  <a:lnTo>
                    <a:pt x="1090917" y="999"/>
                  </a:lnTo>
                  <a:lnTo>
                    <a:pt x="1139063" y="0"/>
                  </a:lnTo>
                  <a:lnTo>
                    <a:pt x="1139063" y="1139063"/>
                  </a:lnTo>
                  <a:lnTo>
                    <a:pt x="0" y="1139063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2">
            <a:extLst>
              <a:ext uri="{FF2B5EF4-FFF2-40B4-BE49-F238E27FC236}">
                <a16:creationId xmlns:a16="http://schemas.microsoft.com/office/drawing/2014/main" id="{468899B0-C54B-42C3-8E89-5AFA16B1332F}"/>
              </a:ext>
            </a:extLst>
          </p:cNvPr>
          <p:cNvSpPr txBox="1"/>
          <p:nvPr/>
        </p:nvSpPr>
        <p:spPr>
          <a:xfrm>
            <a:off x="6519799" y="2678778"/>
            <a:ext cx="45275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50" dirty="0">
                <a:solidFill>
                  <a:srgbClr val="FFFFFF"/>
                </a:solidFill>
                <a:latin typeface="Arial"/>
                <a:cs typeface="Arial"/>
              </a:rPr>
              <a:t>25%</a:t>
            </a:r>
            <a:endParaRPr sz="1600">
              <a:latin typeface="Arial"/>
              <a:cs typeface="Arial"/>
            </a:endParaRPr>
          </a:p>
        </p:txBody>
      </p:sp>
      <p:sp>
        <p:nvSpPr>
          <p:cNvPr id="28" name="object 23">
            <a:extLst>
              <a:ext uri="{FF2B5EF4-FFF2-40B4-BE49-F238E27FC236}">
                <a16:creationId xmlns:a16="http://schemas.microsoft.com/office/drawing/2014/main" id="{D4D27AA5-4D13-453B-BC79-0E123034F294}"/>
              </a:ext>
            </a:extLst>
          </p:cNvPr>
          <p:cNvSpPr txBox="1"/>
          <p:nvPr/>
        </p:nvSpPr>
        <p:spPr>
          <a:xfrm>
            <a:off x="6448807" y="5029420"/>
            <a:ext cx="157416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North</a:t>
            </a:r>
            <a:r>
              <a:rPr sz="200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America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29" name="object 24">
            <a:extLst>
              <a:ext uri="{FF2B5EF4-FFF2-40B4-BE49-F238E27FC236}">
                <a16:creationId xmlns:a16="http://schemas.microsoft.com/office/drawing/2014/main" id="{0F69C491-64BB-4D4F-9396-957568AE1257}"/>
              </a:ext>
            </a:extLst>
          </p:cNvPr>
          <p:cNvGrpSpPr/>
          <p:nvPr/>
        </p:nvGrpSpPr>
        <p:grpSpPr>
          <a:xfrm>
            <a:off x="8915400" y="2190462"/>
            <a:ext cx="2297430" cy="2297430"/>
            <a:chOff x="9191497" y="2165095"/>
            <a:chExt cx="2297430" cy="2297430"/>
          </a:xfrm>
        </p:grpSpPr>
        <p:sp>
          <p:nvSpPr>
            <p:cNvPr id="30" name="object 25">
              <a:extLst>
                <a:ext uri="{FF2B5EF4-FFF2-40B4-BE49-F238E27FC236}">
                  <a16:creationId xmlns:a16="http://schemas.microsoft.com/office/drawing/2014/main" id="{AB3D12C5-04FC-41B6-BEF8-67E557FF7D1A}"/>
                </a:ext>
              </a:extLst>
            </p:cNvPr>
            <p:cNvSpPr/>
            <p:nvPr/>
          </p:nvSpPr>
          <p:spPr>
            <a:xfrm>
              <a:off x="9201022" y="2174620"/>
              <a:ext cx="2278380" cy="2278380"/>
            </a:xfrm>
            <a:custGeom>
              <a:avLst/>
              <a:gdLst/>
              <a:ahLst/>
              <a:cxnLst/>
              <a:rect l="l" t="t" r="r" b="b"/>
              <a:pathLst>
                <a:path w="2278379" h="2278379">
                  <a:moveTo>
                    <a:pt x="1139062" y="0"/>
                  </a:moveTo>
                  <a:lnTo>
                    <a:pt x="1139062" y="1139063"/>
                  </a:lnTo>
                  <a:lnTo>
                    <a:pt x="469519" y="217550"/>
                  </a:lnTo>
                  <a:lnTo>
                    <a:pt x="430040" y="247552"/>
                  </a:lnTo>
                  <a:lnTo>
                    <a:pt x="392087" y="279085"/>
                  </a:lnTo>
                  <a:lnTo>
                    <a:pt x="355688" y="312091"/>
                  </a:lnTo>
                  <a:lnTo>
                    <a:pt x="320875" y="346508"/>
                  </a:lnTo>
                  <a:lnTo>
                    <a:pt x="287678" y="382276"/>
                  </a:lnTo>
                  <a:lnTo>
                    <a:pt x="256126" y="419337"/>
                  </a:lnTo>
                  <a:lnTo>
                    <a:pt x="226251" y="457629"/>
                  </a:lnTo>
                  <a:lnTo>
                    <a:pt x="198084" y="497094"/>
                  </a:lnTo>
                  <a:lnTo>
                    <a:pt x="171653" y="537670"/>
                  </a:lnTo>
                  <a:lnTo>
                    <a:pt x="146991" y="579298"/>
                  </a:lnTo>
                  <a:lnTo>
                    <a:pt x="124126" y="621919"/>
                  </a:lnTo>
                  <a:lnTo>
                    <a:pt x="103090" y="665471"/>
                  </a:lnTo>
                  <a:lnTo>
                    <a:pt x="83914" y="709895"/>
                  </a:lnTo>
                  <a:lnTo>
                    <a:pt x="66627" y="755132"/>
                  </a:lnTo>
                  <a:lnTo>
                    <a:pt x="51259" y="801120"/>
                  </a:lnTo>
                  <a:lnTo>
                    <a:pt x="37842" y="847801"/>
                  </a:lnTo>
                  <a:lnTo>
                    <a:pt x="26406" y="895114"/>
                  </a:lnTo>
                  <a:lnTo>
                    <a:pt x="16981" y="942999"/>
                  </a:lnTo>
                  <a:lnTo>
                    <a:pt x="9597" y="991397"/>
                  </a:lnTo>
                  <a:lnTo>
                    <a:pt x="4285" y="1040246"/>
                  </a:lnTo>
                  <a:lnTo>
                    <a:pt x="1076" y="1089488"/>
                  </a:lnTo>
                  <a:lnTo>
                    <a:pt x="0" y="1139063"/>
                  </a:lnTo>
                  <a:lnTo>
                    <a:pt x="999" y="1187218"/>
                  </a:lnTo>
                  <a:lnTo>
                    <a:pt x="3970" y="1234863"/>
                  </a:lnTo>
                  <a:lnTo>
                    <a:pt x="8873" y="1281960"/>
                  </a:lnTo>
                  <a:lnTo>
                    <a:pt x="15670" y="1328468"/>
                  </a:lnTo>
                  <a:lnTo>
                    <a:pt x="24320" y="1374349"/>
                  </a:lnTo>
                  <a:lnTo>
                    <a:pt x="34783" y="1419561"/>
                  </a:lnTo>
                  <a:lnTo>
                    <a:pt x="47021" y="1464066"/>
                  </a:lnTo>
                  <a:lnTo>
                    <a:pt x="60994" y="1507825"/>
                  </a:lnTo>
                  <a:lnTo>
                    <a:pt x="76663" y="1550797"/>
                  </a:lnTo>
                  <a:lnTo>
                    <a:pt x="93987" y="1592944"/>
                  </a:lnTo>
                  <a:lnTo>
                    <a:pt x="112927" y="1634225"/>
                  </a:lnTo>
                  <a:lnTo>
                    <a:pt x="133445" y="1674602"/>
                  </a:lnTo>
                  <a:lnTo>
                    <a:pt x="155499" y="1714034"/>
                  </a:lnTo>
                  <a:lnTo>
                    <a:pt x="179052" y="1752482"/>
                  </a:lnTo>
                  <a:lnTo>
                    <a:pt x="204062" y="1789907"/>
                  </a:lnTo>
                  <a:lnTo>
                    <a:pt x="230492" y="1826268"/>
                  </a:lnTo>
                  <a:lnTo>
                    <a:pt x="258300" y="1861527"/>
                  </a:lnTo>
                  <a:lnTo>
                    <a:pt x="287449" y="1895644"/>
                  </a:lnTo>
                  <a:lnTo>
                    <a:pt x="317897" y="1928580"/>
                  </a:lnTo>
                  <a:lnTo>
                    <a:pt x="349607" y="1960294"/>
                  </a:lnTo>
                  <a:lnTo>
                    <a:pt x="382537" y="1990747"/>
                  </a:lnTo>
                  <a:lnTo>
                    <a:pt x="416649" y="2019900"/>
                  </a:lnTo>
                  <a:lnTo>
                    <a:pt x="451903" y="2047714"/>
                  </a:lnTo>
                  <a:lnTo>
                    <a:pt x="488260" y="2074148"/>
                  </a:lnTo>
                  <a:lnTo>
                    <a:pt x="525680" y="2099163"/>
                  </a:lnTo>
                  <a:lnTo>
                    <a:pt x="564124" y="2122720"/>
                  </a:lnTo>
                  <a:lnTo>
                    <a:pt x="603552" y="2144779"/>
                  </a:lnTo>
                  <a:lnTo>
                    <a:pt x="643924" y="2165300"/>
                  </a:lnTo>
                  <a:lnTo>
                    <a:pt x="685202" y="2184244"/>
                  </a:lnTo>
                  <a:lnTo>
                    <a:pt x="727345" y="2201572"/>
                  </a:lnTo>
                  <a:lnTo>
                    <a:pt x="770314" y="2217244"/>
                  </a:lnTo>
                  <a:lnTo>
                    <a:pt x="814069" y="2231220"/>
                  </a:lnTo>
                  <a:lnTo>
                    <a:pt x="858572" y="2243461"/>
                  </a:lnTo>
                  <a:lnTo>
                    <a:pt x="903782" y="2253927"/>
                  </a:lnTo>
                  <a:lnTo>
                    <a:pt x="949660" y="2262579"/>
                  </a:lnTo>
                  <a:lnTo>
                    <a:pt x="996167" y="2269377"/>
                  </a:lnTo>
                  <a:lnTo>
                    <a:pt x="1043262" y="2274281"/>
                  </a:lnTo>
                  <a:lnTo>
                    <a:pt x="1090908" y="2277253"/>
                  </a:lnTo>
                  <a:lnTo>
                    <a:pt x="1139062" y="2278253"/>
                  </a:lnTo>
                  <a:lnTo>
                    <a:pt x="1187218" y="2277253"/>
                  </a:lnTo>
                  <a:lnTo>
                    <a:pt x="1234863" y="2274281"/>
                  </a:lnTo>
                  <a:lnTo>
                    <a:pt x="1281960" y="2269377"/>
                  </a:lnTo>
                  <a:lnTo>
                    <a:pt x="1328468" y="2262579"/>
                  </a:lnTo>
                  <a:lnTo>
                    <a:pt x="1374349" y="2253927"/>
                  </a:lnTo>
                  <a:lnTo>
                    <a:pt x="1419561" y="2243461"/>
                  </a:lnTo>
                  <a:lnTo>
                    <a:pt x="1464066" y="2231220"/>
                  </a:lnTo>
                  <a:lnTo>
                    <a:pt x="1507825" y="2217244"/>
                  </a:lnTo>
                  <a:lnTo>
                    <a:pt x="1550797" y="2201572"/>
                  </a:lnTo>
                  <a:lnTo>
                    <a:pt x="1592944" y="2184244"/>
                  </a:lnTo>
                  <a:lnTo>
                    <a:pt x="1634225" y="2165300"/>
                  </a:lnTo>
                  <a:lnTo>
                    <a:pt x="1674602" y="2144779"/>
                  </a:lnTo>
                  <a:lnTo>
                    <a:pt x="1714034" y="2122720"/>
                  </a:lnTo>
                  <a:lnTo>
                    <a:pt x="1752482" y="2099163"/>
                  </a:lnTo>
                  <a:lnTo>
                    <a:pt x="1789907" y="2074148"/>
                  </a:lnTo>
                  <a:lnTo>
                    <a:pt x="1826268" y="2047714"/>
                  </a:lnTo>
                  <a:lnTo>
                    <a:pt x="1861527" y="2019900"/>
                  </a:lnTo>
                  <a:lnTo>
                    <a:pt x="1895644" y="1990747"/>
                  </a:lnTo>
                  <a:lnTo>
                    <a:pt x="1928580" y="1960294"/>
                  </a:lnTo>
                  <a:lnTo>
                    <a:pt x="1960294" y="1928580"/>
                  </a:lnTo>
                  <a:lnTo>
                    <a:pt x="1990747" y="1895644"/>
                  </a:lnTo>
                  <a:lnTo>
                    <a:pt x="2019900" y="1861527"/>
                  </a:lnTo>
                  <a:lnTo>
                    <a:pt x="2047714" y="1826268"/>
                  </a:lnTo>
                  <a:lnTo>
                    <a:pt x="2074148" y="1789907"/>
                  </a:lnTo>
                  <a:lnTo>
                    <a:pt x="2099163" y="1752482"/>
                  </a:lnTo>
                  <a:lnTo>
                    <a:pt x="2122720" y="1714034"/>
                  </a:lnTo>
                  <a:lnTo>
                    <a:pt x="2144779" y="1674602"/>
                  </a:lnTo>
                  <a:lnTo>
                    <a:pt x="2165300" y="1634225"/>
                  </a:lnTo>
                  <a:lnTo>
                    <a:pt x="2184244" y="1592944"/>
                  </a:lnTo>
                  <a:lnTo>
                    <a:pt x="2201572" y="1550797"/>
                  </a:lnTo>
                  <a:lnTo>
                    <a:pt x="2217244" y="1507825"/>
                  </a:lnTo>
                  <a:lnTo>
                    <a:pt x="2231220" y="1464066"/>
                  </a:lnTo>
                  <a:lnTo>
                    <a:pt x="2243461" y="1419561"/>
                  </a:lnTo>
                  <a:lnTo>
                    <a:pt x="2253927" y="1374349"/>
                  </a:lnTo>
                  <a:lnTo>
                    <a:pt x="2262579" y="1328468"/>
                  </a:lnTo>
                  <a:lnTo>
                    <a:pt x="2269377" y="1281960"/>
                  </a:lnTo>
                  <a:lnTo>
                    <a:pt x="2274281" y="1234863"/>
                  </a:lnTo>
                  <a:lnTo>
                    <a:pt x="2277253" y="1187218"/>
                  </a:lnTo>
                  <a:lnTo>
                    <a:pt x="2278253" y="1139063"/>
                  </a:lnTo>
                  <a:lnTo>
                    <a:pt x="2277253" y="1090908"/>
                  </a:lnTo>
                  <a:lnTo>
                    <a:pt x="2274281" y="1043262"/>
                  </a:lnTo>
                  <a:lnTo>
                    <a:pt x="2269377" y="996167"/>
                  </a:lnTo>
                  <a:lnTo>
                    <a:pt x="2262579" y="949660"/>
                  </a:lnTo>
                  <a:lnTo>
                    <a:pt x="2253927" y="903782"/>
                  </a:lnTo>
                  <a:lnTo>
                    <a:pt x="2243461" y="858572"/>
                  </a:lnTo>
                  <a:lnTo>
                    <a:pt x="2231220" y="814069"/>
                  </a:lnTo>
                  <a:lnTo>
                    <a:pt x="2217244" y="770314"/>
                  </a:lnTo>
                  <a:lnTo>
                    <a:pt x="2201572" y="727345"/>
                  </a:lnTo>
                  <a:lnTo>
                    <a:pt x="2184244" y="685202"/>
                  </a:lnTo>
                  <a:lnTo>
                    <a:pt x="2165300" y="643924"/>
                  </a:lnTo>
                  <a:lnTo>
                    <a:pt x="2144779" y="603552"/>
                  </a:lnTo>
                  <a:lnTo>
                    <a:pt x="2122720" y="564124"/>
                  </a:lnTo>
                  <a:lnTo>
                    <a:pt x="2099163" y="525680"/>
                  </a:lnTo>
                  <a:lnTo>
                    <a:pt x="2074148" y="488260"/>
                  </a:lnTo>
                  <a:lnTo>
                    <a:pt x="2047714" y="451903"/>
                  </a:lnTo>
                  <a:lnTo>
                    <a:pt x="2019900" y="416649"/>
                  </a:lnTo>
                  <a:lnTo>
                    <a:pt x="1990747" y="382537"/>
                  </a:lnTo>
                  <a:lnTo>
                    <a:pt x="1960294" y="349607"/>
                  </a:lnTo>
                  <a:lnTo>
                    <a:pt x="1928580" y="317897"/>
                  </a:lnTo>
                  <a:lnTo>
                    <a:pt x="1895644" y="287449"/>
                  </a:lnTo>
                  <a:lnTo>
                    <a:pt x="1861527" y="258300"/>
                  </a:lnTo>
                  <a:lnTo>
                    <a:pt x="1826268" y="230492"/>
                  </a:lnTo>
                  <a:lnTo>
                    <a:pt x="1789907" y="204062"/>
                  </a:lnTo>
                  <a:lnTo>
                    <a:pt x="1752482" y="179052"/>
                  </a:lnTo>
                  <a:lnTo>
                    <a:pt x="1714034" y="155499"/>
                  </a:lnTo>
                  <a:lnTo>
                    <a:pt x="1674602" y="133445"/>
                  </a:lnTo>
                  <a:lnTo>
                    <a:pt x="1634225" y="112927"/>
                  </a:lnTo>
                  <a:lnTo>
                    <a:pt x="1592944" y="93987"/>
                  </a:lnTo>
                  <a:lnTo>
                    <a:pt x="1550797" y="76663"/>
                  </a:lnTo>
                  <a:lnTo>
                    <a:pt x="1507825" y="60994"/>
                  </a:lnTo>
                  <a:lnTo>
                    <a:pt x="1464066" y="47021"/>
                  </a:lnTo>
                  <a:lnTo>
                    <a:pt x="1419561" y="34783"/>
                  </a:lnTo>
                  <a:lnTo>
                    <a:pt x="1374349" y="24320"/>
                  </a:lnTo>
                  <a:lnTo>
                    <a:pt x="1328468" y="15670"/>
                  </a:lnTo>
                  <a:lnTo>
                    <a:pt x="1281960" y="8873"/>
                  </a:lnTo>
                  <a:lnTo>
                    <a:pt x="1234863" y="3970"/>
                  </a:lnTo>
                  <a:lnTo>
                    <a:pt x="1187218" y="999"/>
                  </a:lnTo>
                  <a:lnTo>
                    <a:pt x="113906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26">
              <a:extLst>
                <a:ext uri="{FF2B5EF4-FFF2-40B4-BE49-F238E27FC236}">
                  <a16:creationId xmlns:a16="http://schemas.microsoft.com/office/drawing/2014/main" id="{21675F04-9FE2-4256-BD02-77D0C1BD0334}"/>
                </a:ext>
              </a:extLst>
            </p:cNvPr>
            <p:cNvSpPr/>
            <p:nvPr/>
          </p:nvSpPr>
          <p:spPr>
            <a:xfrm>
              <a:off x="9201022" y="2174620"/>
              <a:ext cx="2278380" cy="2278380"/>
            </a:xfrm>
            <a:custGeom>
              <a:avLst/>
              <a:gdLst/>
              <a:ahLst/>
              <a:cxnLst/>
              <a:rect l="l" t="t" r="r" b="b"/>
              <a:pathLst>
                <a:path w="2278379" h="2278379">
                  <a:moveTo>
                    <a:pt x="1139062" y="0"/>
                  </a:moveTo>
                  <a:lnTo>
                    <a:pt x="1187218" y="999"/>
                  </a:lnTo>
                  <a:lnTo>
                    <a:pt x="1234863" y="3970"/>
                  </a:lnTo>
                  <a:lnTo>
                    <a:pt x="1281960" y="8873"/>
                  </a:lnTo>
                  <a:lnTo>
                    <a:pt x="1328468" y="15670"/>
                  </a:lnTo>
                  <a:lnTo>
                    <a:pt x="1374349" y="24320"/>
                  </a:lnTo>
                  <a:lnTo>
                    <a:pt x="1419561" y="34783"/>
                  </a:lnTo>
                  <a:lnTo>
                    <a:pt x="1464066" y="47021"/>
                  </a:lnTo>
                  <a:lnTo>
                    <a:pt x="1507825" y="60994"/>
                  </a:lnTo>
                  <a:lnTo>
                    <a:pt x="1550797" y="76663"/>
                  </a:lnTo>
                  <a:lnTo>
                    <a:pt x="1592944" y="93987"/>
                  </a:lnTo>
                  <a:lnTo>
                    <a:pt x="1634225" y="112927"/>
                  </a:lnTo>
                  <a:lnTo>
                    <a:pt x="1674602" y="133445"/>
                  </a:lnTo>
                  <a:lnTo>
                    <a:pt x="1714034" y="155499"/>
                  </a:lnTo>
                  <a:lnTo>
                    <a:pt x="1752482" y="179052"/>
                  </a:lnTo>
                  <a:lnTo>
                    <a:pt x="1789907" y="204062"/>
                  </a:lnTo>
                  <a:lnTo>
                    <a:pt x="1826268" y="230492"/>
                  </a:lnTo>
                  <a:lnTo>
                    <a:pt x="1861527" y="258300"/>
                  </a:lnTo>
                  <a:lnTo>
                    <a:pt x="1895644" y="287449"/>
                  </a:lnTo>
                  <a:lnTo>
                    <a:pt x="1928580" y="317897"/>
                  </a:lnTo>
                  <a:lnTo>
                    <a:pt x="1960294" y="349607"/>
                  </a:lnTo>
                  <a:lnTo>
                    <a:pt x="1990747" y="382537"/>
                  </a:lnTo>
                  <a:lnTo>
                    <a:pt x="2019900" y="416649"/>
                  </a:lnTo>
                  <a:lnTo>
                    <a:pt x="2047714" y="451903"/>
                  </a:lnTo>
                  <a:lnTo>
                    <a:pt x="2074148" y="488260"/>
                  </a:lnTo>
                  <a:lnTo>
                    <a:pt x="2099163" y="525680"/>
                  </a:lnTo>
                  <a:lnTo>
                    <a:pt x="2122720" y="564124"/>
                  </a:lnTo>
                  <a:lnTo>
                    <a:pt x="2144779" y="603552"/>
                  </a:lnTo>
                  <a:lnTo>
                    <a:pt x="2165300" y="643924"/>
                  </a:lnTo>
                  <a:lnTo>
                    <a:pt x="2184244" y="685202"/>
                  </a:lnTo>
                  <a:lnTo>
                    <a:pt x="2201572" y="727345"/>
                  </a:lnTo>
                  <a:lnTo>
                    <a:pt x="2217244" y="770314"/>
                  </a:lnTo>
                  <a:lnTo>
                    <a:pt x="2231220" y="814069"/>
                  </a:lnTo>
                  <a:lnTo>
                    <a:pt x="2243461" y="858572"/>
                  </a:lnTo>
                  <a:lnTo>
                    <a:pt x="2253927" y="903782"/>
                  </a:lnTo>
                  <a:lnTo>
                    <a:pt x="2262579" y="949660"/>
                  </a:lnTo>
                  <a:lnTo>
                    <a:pt x="2269377" y="996167"/>
                  </a:lnTo>
                  <a:lnTo>
                    <a:pt x="2274281" y="1043262"/>
                  </a:lnTo>
                  <a:lnTo>
                    <a:pt x="2277253" y="1090908"/>
                  </a:lnTo>
                  <a:lnTo>
                    <a:pt x="2278253" y="1139063"/>
                  </a:lnTo>
                  <a:lnTo>
                    <a:pt x="2277253" y="1187218"/>
                  </a:lnTo>
                  <a:lnTo>
                    <a:pt x="2274281" y="1234863"/>
                  </a:lnTo>
                  <a:lnTo>
                    <a:pt x="2269377" y="1281960"/>
                  </a:lnTo>
                  <a:lnTo>
                    <a:pt x="2262579" y="1328468"/>
                  </a:lnTo>
                  <a:lnTo>
                    <a:pt x="2253927" y="1374349"/>
                  </a:lnTo>
                  <a:lnTo>
                    <a:pt x="2243461" y="1419561"/>
                  </a:lnTo>
                  <a:lnTo>
                    <a:pt x="2231220" y="1464066"/>
                  </a:lnTo>
                  <a:lnTo>
                    <a:pt x="2217244" y="1507825"/>
                  </a:lnTo>
                  <a:lnTo>
                    <a:pt x="2201572" y="1550797"/>
                  </a:lnTo>
                  <a:lnTo>
                    <a:pt x="2184244" y="1592944"/>
                  </a:lnTo>
                  <a:lnTo>
                    <a:pt x="2165300" y="1634225"/>
                  </a:lnTo>
                  <a:lnTo>
                    <a:pt x="2144779" y="1674602"/>
                  </a:lnTo>
                  <a:lnTo>
                    <a:pt x="2122720" y="1714034"/>
                  </a:lnTo>
                  <a:lnTo>
                    <a:pt x="2099163" y="1752482"/>
                  </a:lnTo>
                  <a:lnTo>
                    <a:pt x="2074148" y="1789907"/>
                  </a:lnTo>
                  <a:lnTo>
                    <a:pt x="2047714" y="1826268"/>
                  </a:lnTo>
                  <a:lnTo>
                    <a:pt x="2019900" y="1861527"/>
                  </a:lnTo>
                  <a:lnTo>
                    <a:pt x="1990747" y="1895644"/>
                  </a:lnTo>
                  <a:lnTo>
                    <a:pt x="1960294" y="1928580"/>
                  </a:lnTo>
                  <a:lnTo>
                    <a:pt x="1928580" y="1960294"/>
                  </a:lnTo>
                  <a:lnTo>
                    <a:pt x="1895644" y="1990747"/>
                  </a:lnTo>
                  <a:lnTo>
                    <a:pt x="1861527" y="2019900"/>
                  </a:lnTo>
                  <a:lnTo>
                    <a:pt x="1826268" y="2047714"/>
                  </a:lnTo>
                  <a:lnTo>
                    <a:pt x="1789907" y="2074148"/>
                  </a:lnTo>
                  <a:lnTo>
                    <a:pt x="1752482" y="2099163"/>
                  </a:lnTo>
                  <a:lnTo>
                    <a:pt x="1714034" y="2122720"/>
                  </a:lnTo>
                  <a:lnTo>
                    <a:pt x="1674602" y="2144779"/>
                  </a:lnTo>
                  <a:lnTo>
                    <a:pt x="1634225" y="2165300"/>
                  </a:lnTo>
                  <a:lnTo>
                    <a:pt x="1592944" y="2184244"/>
                  </a:lnTo>
                  <a:lnTo>
                    <a:pt x="1550797" y="2201572"/>
                  </a:lnTo>
                  <a:lnTo>
                    <a:pt x="1507825" y="2217244"/>
                  </a:lnTo>
                  <a:lnTo>
                    <a:pt x="1464066" y="2231220"/>
                  </a:lnTo>
                  <a:lnTo>
                    <a:pt x="1419561" y="2243461"/>
                  </a:lnTo>
                  <a:lnTo>
                    <a:pt x="1374349" y="2253927"/>
                  </a:lnTo>
                  <a:lnTo>
                    <a:pt x="1328468" y="2262579"/>
                  </a:lnTo>
                  <a:lnTo>
                    <a:pt x="1281960" y="2269377"/>
                  </a:lnTo>
                  <a:lnTo>
                    <a:pt x="1234863" y="2274281"/>
                  </a:lnTo>
                  <a:lnTo>
                    <a:pt x="1187218" y="2277253"/>
                  </a:lnTo>
                  <a:lnTo>
                    <a:pt x="1139062" y="2278253"/>
                  </a:lnTo>
                  <a:lnTo>
                    <a:pt x="1090908" y="2277253"/>
                  </a:lnTo>
                  <a:lnTo>
                    <a:pt x="1043262" y="2274281"/>
                  </a:lnTo>
                  <a:lnTo>
                    <a:pt x="996167" y="2269377"/>
                  </a:lnTo>
                  <a:lnTo>
                    <a:pt x="949660" y="2262579"/>
                  </a:lnTo>
                  <a:lnTo>
                    <a:pt x="903782" y="2253927"/>
                  </a:lnTo>
                  <a:lnTo>
                    <a:pt x="858572" y="2243461"/>
                  </a:lnTo>
                  <a:lnTo>
                    <a:pt x="814069" y="2231220"/>
                  </a:lnTo>
                  <a:lnTo>
                    <a:pt x="770314" y="2217244"/>
                  </a:lnTo>
                  <a:lnTo>
                    <a:pt x="727345" y="2201572"/>
                  </a:lnTo>
                  <a:lnTo>
                    <a:pt x="685202" y="2184244"/>
                  </a:lnTo>
                  <a:lnTo>
                    <a:pt x="643924" y="2165300"/>
                  </a:lnTo>
                  <a:lnTo>
                    <a:pt x="603552" y="2144779"/>
                  </a:lnTo>
                  <a:lnTo>
                    <a:pt x="564124" y="2122720"/>
                  </a:lnTo>
                  <a:lnTo>
                    <a:pt x="525680" y="2099163"/>
                  </a:lnTo>
                  <a:lnTo>
                    <a:pt x="488260" y="2074148"/>
                  </a:lnTo>
                  <a:lnTo>
                    <a:pt x="451903" y="2047714"/>
                  </a:lnTo>
                  <a:lnTo>
                    <a:pt x="416649" y="2019900"/>
                  </a:lnTo>
                  <a:lnTo>
                    <a:pt x="382537" y="1990747"/>
                  </a:lnTo>
                  <a:lnTo>
                    <a:pt x="349607" y="1960294"/>
                  </a:lnTo>
                  <a:lnTo>
                    <a:pt x="317897" y="1928580"/>
                  </a:lnTo>
                  <a:lnTo>
                    <a:pt x="287449" y="1895644"/>
                  </a:lnTo>
                  <a:lnTo>
                    <a:pt x="258300" y="1861527"/>
                  </a:lnTo>
                  <a:lnTo>
                    <a:pt x="230492" y="1826268"/>
                  </a:lnTo>
                  <a:lnTo>
                    <a:pt x="204062" y="1789907"/>
                  </a:lnTo>
                  <a:lnTo>
                    <a:pt x="179052" y="1752482"/>
                  </a:lnTo>
                  <a:lnTo>
                    <a:pt x="155499" y="1714034"/>
                  </a:lnTo>
                  <a:lnTo>
                    <a:pt x="133445" y="1674602"/>
                  </a:lnTo>
                  <a:lnTo>
                    <a:pt x="112927" y="1634225"/>
                  </a:lnTo>
                  <a:lnTo>
                    <a:pt x="93987" y="1592944"/>
                  </a:lnTo>
                  <a:lnTo>
                    <a:pt x="76663" y="1550797"/>
                  </a:lnTo>
                  <a:lnTo>
                    <a:pt x="60994" y="1507825"/>
                  </a:lnTo>
                  <a:lnTo>
                    <a:pt x="47021" y="1464066"/>
                  </a:lnTo>
                  <a:lnTo>
                    <a:pt x="34783" y="1419561"/>
                  </a:lnTo>
                  <a:lnTo>
                    <a:pt x="24320" y="1374349"/>
                  </a:lnTo>
                  <a:lnTo>
                    <a:pt x="15670" y="1328468"/>
                  </a:lnTo>
                  <a:lnTo>
                    <a:pt x="8873" y="1281960"/>
                  </a:lnTo>
                  <a:lnTo>
                    <a:pt x="3970" y="1234863"/>
                  </a:lnTo>
                  <a:lnTo>
                    <a:pt x="999" y="1187218"/>
                  </a:lnTo>
                  <a:lnTo>
                    <a:pt x="0" y="1139063"/>
                  </a:lnTo>
                  <a:lnTo>
                    <a:pt x="1076" y="1089488"/>
                  </a:lnTo>
                  <a:lnTo>
                    <a:pt x="4285" y="1040246"/>
                  </a:lnTo>
                  <a:lnTo>
                    <a:pt x="9597" y="991397"/>
                  </a:lnTo>
                  <a:lnTo>
                    <a:pt x="16981" y="942999"/>
                  </a:lnTo>
                  <a:lnTo>
                    <a:pt x="26406" y="895114"/>
                  </a:lnTo>
                  <a:lnTo>
                    <a:pt x="37842" y="847801"/>
                  </a:lnTo>
                  <a:lnTo>
                    <a:pt x="51259" y="801120"/>
                  </a:lnTo>
                  <a:lnTo>
                    <a:pt x="66627" y="755132"/>
                  </a:lnTo>
                  <a:lnTo>
                    <a:pt x="83914" y="709895"/>
                  </a:lnTo>
                  <a:lnTo>
                    <a:pt x="103090" y="665471"/>
                  </a:lnTo>
                  <a:lnTo>
                    <a:pt x="124126" y="621919"/>
                  </a:lnTo>
                  <a:lnTo>
                    <a:pt x="146991" y="579298"/>
                  </a:lnTo>
                  <a:lnTo>
                    <a:pt x="171653" y="537670"/>
                  </a:lnTo>
                  <a:lnTo>
                    <a:pt x="198084" y="497094"/>
                  </a:lnTo>
                  <a:lnTo>
                    <a:pt x="226251" y="457629"/>
                  </a:lnTo>
                  <a:lnTo>
                    <a:pt x="256126" y="419337"/>
                  </a:lnTo>
                  <a:lnTo>
                    <a:pt x="287678" y="382276"/>
                  </a:lnTo>
                  <a:lnTo>
                    <a:pt x="320875" y="346508"/>
                  </a:lnTo>
                  <a:lnTo>
                    <a:pt x="355688" y="312091"/>
                  </a:lnTo>
                  <a:lnTo>
                    <a:pt x="392087" y="279085"/>
                  </a:lnTo>
                  <a:lnTo>
                    <a:pt x="430040" y="247552"/>
                  </a:lnTo>
                  <a:lnTo>
                    <a:pt x="469519" y="217550"/>
                  </a:lnTo>
                  <a:lnTo>
                    <a:pt x="1139062" y="1139063"/>
                  </a:lnTo>
                  <a:lnTo>
                    <a:pt x="1139062" y="0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27">
              <a:extLst>
                <a:ext uri="{FF2B5EF4-FFF2-40B4-BE49-F238E27FC236}">
                  <a16:creationId xmlns:a16="http://schemas.microsoft.com/office/drawing/2014/main" id="{B012CB8E-7A49-4812-9E28-CAAB13165C1A}"/>
                </a:ext>
              </a:extLst>
            </p:cNvPr>
            <p:cNvSpPr/>
            <p:nvPr/>
          </p:nvSpPr>
          <p:spPr>
            <a:xfrm>
              <a:off x="9670541" y="2174620"/>
              <a:ext cx="669925" cy="1139190"/>
            </a:xfrm>
            <a:custGeom>
              <a:avLst/>
              <a:gdLst/>
              <a:ahLst/>
              <a:cxnLst/>
              <a:rect l="l" t="t" r="r" b="b"/>
              <a:pathLst>
                <a:path w="669925" h="1139189">
                  <a:moveTo>
                    <a:pt x="669543" y="0"/>
                  </a:moveTo>
                  <a:lnTo>
                    <a:pt x="618105" y="1160"/>
                  </a:lnTo>
                  <a:lnTo>
                    <a:pt x="566927" y="4626"/>
                  </a:lnTo>
                  <a:lnTo>
                    <a:pt x="516084" y="10374"/>
                  </a:lnTo>
                  <a:lnTo>
                    <a:pt x="465649" y="18381"/>
                  </a:lnTo>
                  <a:lnTo>
                    <a:pt x="415696" y="28623"/>
                  </a:lnTo>
                  <a:lnTo>
                    <a:pt x="366299" y="41078"/>
                  </a:lnTo>
                  <a:lnTo>
                    <a:pt x="317531" y="55721"/>
                  </a:lnTo>
                  <a:lnTo>
                    <a:pt x="269468" y="72529"/>
                  </a:lnTo>
                  <a:lnTo>
                    <a:pt x="222181" y="91480"/>
                  </a:lnTo>
                  <a:lnTo>
                    <a:pt x="175747" y="112550"/>
                  </a:lnTo>
                  <a:lnTo>
                    <a:pt x="130237" y="135715"/>
                  </a:lnTo>
                  <a:lnTo>
                    <a:pt x="85727" y="160953"/>
                  </a:lnTo>
                  <a:lnTo>
                    <a:pt x="42290" y="188239"/>
                  </a:lnTo>
                  <a:lnTo>
                    <a:pt x="0" y="217550"/>
                  </a:lnTo>
                  <a:lnTo>
                    <a:pt x="669543" y="1139063"/>
                  </a:lnTo>
                  <a:lnTo>
                    <a:pt x="669543" y="0"/>
                  </a:lnTo>
                  <a:close/>
                </a:path>
              </a:pathLst>
            </a:custGeom>
            <a:solidFill>
              <a:schemeClr val="accent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3" name="object 28">
              <a:extLst>
                <a:ext uri="{FF2B5EF4-FFF2-40B4-BE49-F238E27FC236}">
                  <a16:creationId xmlns:a16="http://schemas.microsoft.com/office/drawing/2014/main" id="{BDE0E7A0-6392-467C-9F70-C94016FAF847}"/>
                </a:ext>
              </a:extLst>
            </p:cNvPr>
            <p:cNvSpPr/>
            <p:nvPr/>
          </p:nvSpPr>
          <p:spPr>
            <a:xfrm>
              <a:off x="9670541" y="2174620"/>
              <a:ext cx="669925" cy="1139190"/>
            </a:xfrm>
            <a:custGeom>
              <a:avLst/>
              <a:gdLst/>
              <a:ahLst/>
              <a:cxnLst/>
              <a:rect l="l" t="t" r="r" b="b"/>
              <a:pathLst>
                <a:path w="669925" h="1139189">
                  <a:moveTo>
                    <a:pt x="0" y="217550"/>
                  </a:moveTo>
                  <a:lnTo>
                    <a:pt x="42290" y="188239"/>
                  </a:lnTo>
                  <a:lnTo>
                    <a:pt x="85727" y="160953"/>
                  </a:lnTo>
                  <a:lnTo>
                    <a:pt x="130237" y="135715"/>
                  </a:lnTo>
                  <a:lnTo>
                    <a:pt x="175747" y="112550"/>
                  </a:lnTo>
                  <a:lnTo>
                    <a:pt x="222181" y="91480"/>
                  </a:lnTo>
                  <a:lnTo>
                    <a:pt x="269468" y="72529"/>
                  </a:lnTo>
                  <a:lnTo>
                    <a:pt x="317531" y="55721"/>
                  </a:lnTo>
                  <a:lnTo>
                    <a:pt x="366299" y="41078"/>
                  </a:lnTo>
                  <a:lnTo>
                    <a:pt x="415696" y="28623"/>
                  </a:lnTo>
                  <a:lnTo>
                    <a:pt x="465649" y="18381"/>
                  </a:lnTo>
                  <a:lnTo>
                    <a:pt x="516084" y="10374"/>
                  </a:lnTo>
                  <a:lnTo>
                    <a:pt x="566927" y="4626"/>
                  </a:lnTo>
                  <a:lnTo>
                    <a:pt x="618105" y="1160"/>
                  </a:lnTo>
                  <a:lnTo>
                    <a:pt x="669543" y="0"/>
                  </a:lnTo>
                  <a:lnTo>
                    <a:pt x="669543" y="1139063"/>
                  </a:lnTo>
                  <a:lnTo>
                    <a:pt x="0" y="217550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29">
            <a:extLst>
              <a:ext uri="{FF2B5EF4-FFF2-40B4-BE49-F238E27FC236}">
                <a16:creationId xmlns:a16="http://schemas.microsoft.com/office/drawing/2014/main" id="{5C8FEAE9-843A-43E9-A8CA-88FA3FF2AC5D}"/>
              </a:ext>
            </a:extLst>
          </p:cNvPr>
          <p:cNvSpPr txBox="1"/>
          <p:nvPr/>
        </p:nvSpPr>
        <p:spPr>
          <a:xfrm>
            <a:off x="9504681" y="2313653"/>
            <a:ext cx="45275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50" dirty="0">
                <a:solidFill>
                  <a:srgbClr val="FFFFFF"/>
                </a:solidFill>
                <a:latin typeface="Arial"/>
                <a:cs typeface="Arial"/>
              </a:rPr>
              <a:t>10%</a:t>
            </a:r>
            <a:endParaRPr sz="1600">
              <a:latin typeface="Arial"/>
              <a:cs typeface="Arial"/>
            </a:endParaRPr>
          </a:p>
        </p:txBody>
      </p:sp>
      <p:sp>
        <p:nvSpPr>
          <p:cNvPr id="35" name="object 30">
            <a:extLst>
              <a:ext uri="{FF2B5EF4-FFF2-40B4-BE49-F238E27FC236}">
                <a16:creationId xmlns:a16="http://schemas.microsoft.com/office/drawing/2014/main" id="{8A3C71CA-F26B-4CE5-87D1-E18A845B76FB}"/>
              </a:ext>
            </a:extLst>
          </p:cNvPr>
          <p:cNvSpPr txBox="1"/>
          <p:nvPr/>
        </p:nvSpPr>
        <p:spPr>
          <a:xfrm>
            <a:off x="9130793" y="5029420"/>
            <a:ext cx="186880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5" dirty="0">
                <a:solidFill>
                  <a:srgbClr val="FFFFFF"/>
                </a:solidFill>
                <a:latin typeface="Calibri"/>
                <a:cs typeface="Calibri"/>
              </a:rPr>
              <a:t>Rest</a:t>
            </a:r>
            <a:r>
              <a:rPr sz="20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0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FFFFFF"/>
                </a:solidFill>
                <a:latin typeface="Calibri"/>
                <a:cs typeface="Calibri"/>
              </a:rPr>
              <a:t>World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6" name="object 31">
            <a:extLst>
              <a:ext uri="{FF2B5EF4-FFF2-40B4-BE49-F238E27FC236}">
                <a16:creationId xmlns:a16="http://schemas.microsoft.com/office/drawing/2014/main" id="{F0891D78-A6D8-4A62-8FC1-0CDC386F14AA}"/>
              </a:ext>
            </a:extLst>
          </p:cNvPr>
          <p:cNvSpPr/>
          <p:nvPr/>
        </p:nvSpPr>
        <p:spPr>
          <a:xfrm>
            <a:off x="386843" y="1540222"/>
            <a:ext cx="10586720" cy="0"/>
          </a:xfrm>
          <a:custGeom>
            <a:avLst/>
            <a:gdLst/>
            <a:ahLst/>
            <a:cxnLst/>
            <a:rect l="l" t="t" r="r" b="b"/>
            <a:pathLst>
              <a:path w="10586720">
                <a:moveTo>
                  <a:pt x="0" y="0"/>
                </a:moveTo>
                <a:lnTo>
                  <a:pt x="10586466" y="0"/>
                </a:lnTo>
              </a:path>
            </a:pathLst>
          </a:custGeom>
          <a:ln w="635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766805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A04F1-DEFC-8741-202E-0DD310D07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82E34A-A5BB-6C0E-9A5A-B9FC474C52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E77633B5-B8FD-4DEF-8F29-DEFD1FB693B0}"/>
              </a:ext>
            </a:extLst>
          </p:cNvPr>
          <p:cNvSpPr/>
          <p:nvPr/>
        </p:nvSpPr>
        <p:spPr>
          <a:xfrm>
            <a:off x="0" y="0"/>
            <a:ext cx="11430000" cy="10267950"/>
          </a:xfrm>
          <a:custGeom>
            <a:avLst/>
            <a:gdLst/>
            <a:ahLst/>
            <a:cxnLst/>
            <a:rect l="l" t="t" r="r" b="b"/>
            <a:pathLst>
              <a:path w="11430000" h="10267950">
                <a:moveTo>
                  <a:pt x="11430000" y="0"/>
                </a:moveTo>
                <a:lnTo>
                  <a:pt x="0" y="0"/>
                </a:lnTo>
                <a:lnTo>
                  <a:pt x="0" y="10267950"/>
                </a:lnTo>
                <a:lnTo>
                  <a:pt x="11430000" y="10267950"/>
                </a:lnTo>
                <a:lnTo>
                  <a:pt x="11430000" y="0"/>
                </a:lnTo>
                <a:close/>
              </a:path>
            </a:pathLst>
          </a:custGeom>
          <a:solidFill>
            <a:srgbClr val="09151A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6D54B7E2-4A7B-47B5-945A-E263F0D10EC2}"/>
              </a:ext>
            </a:extLst>
          </p:cNvPr>
          <p:cNvSpPr/>
          <p:nvPr/>
        </p:nvSpPr>
        <p:spPr>
          <a:xfrm>
            <a:off x="-1" y="0"/>
            <a:ext cx="11430000" cy="10267950"/>
          </a:xfrm>
          <a:custGeom>
            <a:avLst/>
            <a:gdLst/>
            <a:ahLst/>
            <a:cxnLst/>
            <a:rect l="l" t="t" r="r" b="b"/>
            <a:pathLst>
              <a:path w="11430000" h="10267950">
                <a:moveTo>
                  <a:pt x="11430000" y="0"/>
                </a:moveTo>
                <a:lnTo>
                  <a:pt x="0" y="0"/>
                </a:lnTo>
                <a:lnTo>
                  <a:pt x="0" y="10267950"/>
                </a:lnTo>
                <a:lnTo>
                  <a:pt x="11430000" y="10267950"/>
                </a:lnTo>
                <a:lnTo>
                  <a:pt x="11430000" y="0"/>
                </a:lnTo>
                <a:close/>
              </a:path>
            </a:pathLst>
          </a:custGeom>
          <a:solidFill>
            <a:srgbClr val="09151A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B3DBAFAD-1CB3-4E67-B841-EE70B50B0E02}"/>
              </a:ext>
            </a:extLst>
          </p:cNvPr>
          <p:cNvSpPr/>
          <p:nvPr/>
        </p:nvSpPr>
        <p:spPr>
          <a:xfrm>
            <a:off x="-2" y="35379"/>
            <a:ext cx="11430000" cy="10267950"/>
          </a:xfrm>
          <a:custGeom>
            <a:avLst/>
            <a:gdLst/>
            <a:ahLst/>
            <a:cxnLst/>
            <a:rect l="l" t="t" r="r" b="b"/>
            <a:pathLst>
              <a:path w="11430000" h="10267950">
                <a:moveTo>
                  <a:pt x="11430000" y="0"/>
                </a:moveTo>
                <a:lnTo>
                  <a:pt x="0" y="0"/>
                </a:lnTo>
                <a:lnTo>
                  <a:pt x="0" y="10267950"/>
                </a:lnTo>
                <a:lnTo>
                  <a:pt x="11430000" y="10267950"/>
                </a:lnTo>
                <a:lnTo>
                  <a:pt x="11430000" y="0"/>
                </a:lnTo>
                <a:close/>
              </a:path>
            </a:pathLst>
          </a:custGeom>
          <a:solidFill>
            <a:srgbClr val="09151A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A87BE36F-EB51-4BFC-BA76-297BF4EDDD31}"/>
              </a:ext>
            </a:extLst>
          </p:cNvPr>
          <p:cNvSpPr txBox="1">
            <a:spLocks/>
          </p:cNvSpPr>
          <p:nvPr/>
        </p:nvSpPr>
        <p:spPr>
          <a:xfrm>
            <a:off x="490828" y="389636"/>
            <a:ext cx="7510171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3800" b="0" i="0">
                <a:solidFill>
                  <a:srgbClr val="F5F0F0"/>
                </a:solidFill>
                <a:latin typeface="Georgia"/>
                <a:ea typeface="+mj-ea"/>
                <a:cs typeface="Georgia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IN" sz="4000" spc="-10" dirty="0"/>
              <a:t>Our</a:t>
            </a:r>
            <a:r>
              <a:rPr lang="en-IN" sz="4000" spc="-40" dirty="0"/>
              <a:t> </a:t>
            </a:r>
            <a:r>
              <a:rPr lang="en-IN" sz="4000" spc="-15" dirty="0">
                <a:solidFill>
                  <a:srgbClr val="00B0F0"/>
                </a:solidFill>
              </a:rPr>
              <a:t>Utilization</a:t>
            </a:r>
            <a:endParaRPr lang="en-IN" sz="4000" dirty="0">
              <a:solidFill>
                <a:srgbClr val="00B0F0"/>
              </a:solidFill>
            </a:endParaRP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A0DEB011-DB05-4DA8-874D-0DC7B946DA66}"/>
              </a:ext>
            </a:extLst>
          </p:cNvPr>
          <p:cNvSpPr txBox="1"/>
          <p:nvPr/>
        </p:nvSpPr>
        <p:spPr>
          <a:xfrm>
            <a:off x="643534" y="1701749"/>
            <a:ext cx="5126990" cy="307327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30" dirty="0">
                <a:solidFill>
                  <a:srgbClr val="FFFFFF"/>
                </a:solidFill>
                <a:latin typeface="Microsoft Sans Serif"/>
                <a:cs typeface="Microsoft Sans Serif"/>
              </a:rPr>
              <a:t>We</a:t>
            </a:r>
            <a:r>
              <a:rPr sz="14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leverage</a:t>
            </a:r>
            <a:r>
              <a:rPr sz="14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premium</a:t>
            </a:r>
            <a:r>
              <a:rPr sz="14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subscriptions</a:t>
            </a:r>
            <a:r>
              <a:rPr sz="1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to</a:t>
            </a:r>
            <a:r>
              <a:rPr sz="14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platforms</a:t>
            </a:r>
            <a:r>
              <a:rPr sz="14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such</a:t>
            </a:r>
            <a:r>
              <a:rPr sz="14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as</a:t>
            </a:r>
            <a:r>
              <a:rPr sz="1400" spc="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b="1" spc="-100" dirty="0">
                <a:solidFill>
                  <a:srgbClr val="00B0F0"/>
                </a:solidFill>
                <a:latin typeface="Arial"/>
                <a:cs typeface="Arial"/>
              </a:rPr>
              <a:t>LinkedIn,</a:t>
            </a:r>
            <a:endParaRPr sz="1400" dirty="0">
              <a:solidFill>
                <a:srgbClr val="00B0F0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b="1" spc="-90" dirty="0">
                <a:solidFill>
                  <a:srgbClr val="00B0F0"/>
                </a:solidFill>
                <a:latin typeface="Arial"/>
                <a:cs typeface="Arial"/>
              </a:rPr>
              <a:t>Leaderio,</a:t>
            </a:r>
            <a:r>
              <a:rPr sz="1400" b="1" spc="-25" dirty="0">
                <a:solidFill>
                  <a:srgbClr val="00B0F0"/>
                </a:solidFill>
                <a:latin typeface="Arial"/>
                <a:cs typeface="Arial"/>
              </a:rPr>
              <a:t> </a:t>
            </a:r>
            <a:r>
              <a:rPr sz="1400" b="1" spc="-85" dirty="0">
                <a:solidFill>
                  <a:srgbClr val="00B0F0"/>
                </a:solidFill>
                <a:latin typeface="Arial"/>
                <a:cs typeface="Arial"/>
              </a:rPr>
              <a:t>Apollo,</a:t>
            </a:r>
            <a:r>
              <a:rPr sz="1400" b="1" spc="-25" dirty="0">
                <a:solidFill>
                  <a:srgbClr val="00B0F0"/>
                </a:solidFill>
                <a:latin typeface="Arial"/>
                <a:cs typeface="Arial"/>
              </a:rPr>
              <a:t> </a:t>
            </a:r>
            <a:r>
              <a:rPr sz="1400" b="1" spc="-110" dirty="0">
                <a:solidFill>
                  <a:srgbClr val="00B0F0"/>
                </a:solidFill>
                <a:latin typeface="Arial"/>
                <a:cs typeface="Arial"/>
              </a:rPr>
              <a:t>Phantom,</a:t>
            </a:r>
            <a:r>
              <a:rPr sz="1400" b="1" spc="-15" dirty="0">
                <a:solidFill>
                  <a:srgbClr val="00B0F0"/>
                </a:solidFill>
                <a:latin typeface="Arial"/>
                <a:cs typeface="Arial"/>
              </a:rPr>
              <a:t> </a:t>
            </a:r>
            <a:r>
              <a:rPr sz="1400" b="1" spc="-90" dirty="0">
                <a:solidFill>
                  <a:srgbClr val="00B0F0"/>
                </a:solidFill>
                <a:latin typeface="Arial"/>
                <a:cs typeface="Arial"/>
              </a:rPr>
              <a:t>Slintel</a:t>
            </a:r>
            <a:r>
              <a:rPr sz="1400" b="1" spc="25" dirty="0">
                <a:solidFill>
                  <a:srgbClr val="D20000"/>
                </a:solidFill>
                <a:latin typeface="Arial"/>
                <a:cs typeface="Arial"/>
              </a:rPr>
              <a:t> </a:t>
            </a:r>
            <a:r>
              <a:rPr sz="14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as</a:t>
            </a:r>
            <a:r>
              <a:rPr sz="1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our</a:t>
            </a:r>
            <a:r>
              <a:rPr sz="14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primary</a:t>
            </a:r>
            <a:r>
              <a:rPr sz="14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data</a:t>
            </a:r>
            <a:r>
              <a:rPr sz="14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sources</a:t>
            </a:r>
            <a:endParaRPr sz="14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6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00" dirty="0">
              <a:latin typeface="Microsoft Sans Serif"/>
              <a:cs typeface="Microsoft Sans Serif"/>
            </a:endParaRPr>
          </a:p>
          <a:p>
            <a:pPr marL="12700" marR="289560">
              <a:lnSpc>
                <a:spcPct val="100000"/>
              </a:lnSpc>
            </a:pPr>
            <a:r>
              <a:rPr sz="1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With</a:t>
            </a:r>
            <a:r>
              <a:rPr sz="14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a</a:t>
            </a:r>
            <a:r>
              <a:rPr sz="14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comprehensive</a:t>
            </a:r>
            <a:r>
              <a:rPr sz="14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approach,</a:t>
            </a:r>
            <a:r>
              <a:rPr sz="14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our</a:t>
            </a:r>
            <a:r>
              <a:rPr sz="14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audience</a:t>
            </a:r>
            <a:r>
              <a:rPr sz="1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reach</a:t>
            </a:r>
            <a:r>
              <a:rPr sz="14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extends</a:t>
            </a:r>
            <a:r>
              <a:rPr sz="14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to </a:t>
            </a:r>
            <a:r>
              <a:rPr sz="1400" spc="-3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o</a:t>
            </a:r>
            <a:r>
              <a:rPr sz="14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v</a:t>
            </a:r>
            <a:r>
              <a:rPr sz="14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e</a:t>
            </a:r>
            <a:r>
              <a:rPr sz="14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r</a:t>
            </a:r>
            <a:r>
              <a:rPr sz="14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b="1" spc="55" dirty="0">
                <a:solidFill>
                  <a:srgbClr val="00B0F0"/>
                </a:solidFill>
                <a:latin typeface="Arial"/>
                <a:cs typeface="Arial"/>
              </a:rPr>
              <a:t>9</a:t>
            </a:r>
            <a:r>
              <a:rPr sz="1400" b="1" spc="65" dirty="0">
                <a:solidFill>
                  <a:srgbClr val="00B0F0"/>
                </a:solidFill>
                <a:latin typeface="Arial"/>
                <a:cs typeface="Arial"/>
              </a:rPr>
              <a:t>1</a:t>
            </a:r>
            <a:r>
              <a:rPr sz="1400" b="1" spc="-15" dirty="0">
                <a:solidFill>
                  <a:srgbClr val="00B0F0"/>
                </a:solidFill>
                <a:latin typeface="Arial"/>
                <a:cs typeface="Arial"/>
              </a:rPr>
              <a:t> </a:t>
            </a:r>
            <a:r>
              <a:rPr sz="1400" b="1" spc="-155" dirty="0">
                <a:solidFill>
                  <a:srgbClr val="00B0F0"/>
                </a:solidFill>
                <a:latin typeface="Arial"/>
                <a:cs typeface="Arial"/>
              </a:rPr>
              <a:t>m</a:t>
            </a:r>
            <a:r>
              <a:rPr sz="1400" b="1" spc="-60" dirty="0">
                <a:solidFill>
                  <a:srgbClr val="00B0F0"/>
                </a:solidFill>
                <a:latin typeface="Arial"/>
                <a:cs typeface="Arial"/>
              </a:rPr>
              <a:t>il</a:t>
            </a:r>
            <a:r>
              <a:rPr sz="1400" b="1" spc="-75" dirty="0">
                <a:solidFill>
                  <a:srgbClr val="00B0F0"/>
                </a:solidFill>
                <a:latin typeface="Arial"/>
                <a:cs typeface="Arial"/>
              </a:rPr>
              <a:t>l</a:t>
            </a:r>
            <a:r>
              <a:rPr sz="1400" b="1" spc="-70" dirty="0">
                <a:solidFill>
                  <a:srgbClr val="00B0F0"/>
                </a:solidFill>
                <a:latin typeface="Arial"/>
                <a:cs typeface="Arial"/>
              </a:rPr>
              <a:t>i</a:t>
            </a:r>
            <a:r>
              <a:rPr sz="1400" b="1" spc="-105" dirty="0">
                <a:solidFill>
                  <a:srgbClr val="00B0F0"/>
                </a:solidFill>
                <a:latin typeface="Arial"/>
                <a:cs typeface="Arial"/>
              </a:rPr>
              <a:t>o</a:t>
            </a:r>
            <a:r>
              <a:rPr sz="1400" b="1" spc="-110" dirty="0">
                <a:solidFill>
                  <a:srgbClr val="00B0F0"/>
                </a:solidFill>
                <a:latin typeface="Arial"/>
                <a:cs typeface="Arial"/>
              </a:rPr>
              <a:t>n</a:t>
            </a:r>
            <a:r>
              <a:rPr sz="1400" b="1" spc="-30" dirty="0">
                <a:solidFill>
                  <a:srgbClr val="00B0F0"/>
                </a:solidFill>
                <a:latin typeface="Arial"/>
                <a:cs typeface="Arial"/>
              </a:rPr>
              <a:t> </a:t>
            </a:r>
            <a:r>
              <a:rPr sz="14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reco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rds</a:t>
            </a:r>
            <a:r>
              <a:rPr sz="14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.</a:t>
            </a:r>
            <a:endParaRPr sz="14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60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  <a:spcBef>
                <a:spcPts val="1340"/>
              </a:spcBef>
            </a:pP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Within</a:t>
            </a:r>
            <a:r>
              <a:rPr sz="1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our</a:t>
            </a:r>
            <a:r>
              <a:rPr sz="14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internally</a:t>
            </a:r>
            <a:r>
              <a:rPr sz="14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stored</a:t>
            </a:r>
            <a:r>
              <a:rPr sz="14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dataset</a:t>
            </a:r>
            <a:r>
              <a:rPr sz="14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of</a:t>
            </a:r>
            <a:r>
              <a:rPr sz="14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b="1" spc="60" dirty="0">
                <a:solidFill>
                  <a:srgbClr val="00B0F0"/>
                </a:solidFill>
                <a:latin typeface="Arial"/>
                <a:cs typeface="Arial"/>
              </a:rPr>
              <a:t>31</a:t>
            </a:r>
            <a:r>
              <a:rPr sz="1400" b="1" spc="-10" dirty="0">
                <a:solidFill>
                  <a:srgbClr val="00B0F0"/>
                </a:solidFill>
                <a:latin typeface="Arial"/>
                <a:cs typeface="Arial"/>
              </a:rPr>
              <a:t> </a:t>
            </a:r>
            <a:r>
              <a:rPr sz="1400" b="1" spc="-90" dirty="0">
                <a:solidFill>
                  <a:srgbClr val="00B0F0"/>
                </a:solidFill>
                <a:latin typeface="Arial"/>
                <a:cs typeface="Arial"/>
              </a:rPr>
              <a:t>million</a:t>
            </a:r>
            <a:r>
              <a:rPr sz="1400" b="1" spc="-30" dirty="0">
                <a:solidFill>
                  <a:srgbClr val="00B0F0"/>
                </a:solidFill>
                <a:latin typeface="Arial"/>
                <a:cs typeface="Arial"/>
              </a:rPr>
              <a:t> </a:t>
            </a:r>
            <a:r>
              <a:rPr sz="1400" b="1" spc="-105" dirty="0">
                <a:solidFill>
                  <a:srgbClr val="00B0F0"/>
                </a:solidFill>
                <a:latin typeface="Arial"/>
                <a:cs typeface="Arial"/>
              </a:rPr>
              <a:t>records</a:t>
            </a:r>
            <a:r>
              <a:rPr sz="1400" spc="-105" dirty="0">
                <a:solidFill>
                  <a:srgbClr val="FFFFFF"/>
                </a:solidFill>
                <a:latin typeface="Microsoft Sans Serif"/>
                <a:cs typeface="Microsoft Sans Serif"/>
              </a:rPr>
              <a:t>,</a:t>
            </a:r>
            <a:r>
              <a:rPr sz="14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a</a:t>
            </a:r>
            <a:r>
              <a:rPr sz="14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notable </a:t>
            </a:r>
            <a:r>
              <a:rPr sz="1400" spc="-3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11</a:t>
            </a:r>
            <a:r>
              <a:rPr sz="14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million</a:t>
            </a:r>
            <a:r>
              <a:rPr sz="14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have</a:t>
            </a:r>
            <a:r>
              <a:rPr sz="14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actively</a:t>
            </a:r>
            <a:r>
              <a:rPr sz="14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opted</a:t>
            </a:r>
            <a:r>
              <a:rPr sz="1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in</a:t>
            </a:r>
            <a:endParaRPr sz="14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6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00" dirty="0">
              <a:latin typeface="Microsoft Sans Serif"/>
              <a:cs typeface="Microsoft Sans Serif"/>
            </a:endParaRPr>
          </a:p>
          <a:p>
            <a:pPr marL="12700" marR="102870">
              <a:lnSpc>
                <a:spcPct val="100000"/>
              </a:lnSpc>
              <a:spcBef>
                <a:spcPts val="5"/>
              </a:spcBef>
            </a:pPr>
            <a:r>
              <a:rPr sz="14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Also,</a:t>
            </a:r>
            <a:r>
              <a:rPr sz="14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subscribed</a:t>
            </a:r>
            <a:r>
              <a:rPr sz="14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to</a:t>
            </a:r>
            <a:r>
              <a:rPr sz="14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our</a:t>
            </a:r>
            <a:r>
              <a:rPr sz="14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b="1" spc="-95" dirty="0">
                <a:solidFill>
                  <a:srgbClr val="00B0F0"/>
                </a:solidFill>
                <a:latin typeface="Arial"/>
                <a:cs typeface="Arial"/>
              </a:rPr>
              <a:t>newsletters</a:t>
            </a:r>
            <a:r>
              <a:rPr sz="1400" b="1" spc="-15" dirty="0">
                <a:solidFill>
                  <a:srgbClr val="D20000"/>
                </a:solidFill>
                <a:latin typeface="Arial"/>
                <a:cs typeface="Arial"/>
              </a:rPr>
              <a:t> </a:t>
            </a:r>
            <a:r>
              <a:rPr sz="14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and</a:t>
            </a:r>
            <a:r>
              <a:rPr sz="14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b="1" spc="-105" dirty="0">
                <a:solidFill>
                  <a:srgbClr val="00B0F0"/>
                </a:solidFill>
                <a:latin typeface="Arial"/>
                <a:cs typeface="Arial"/>
              </a:rPr>
              <a:t>emails</a:t>
            </a:r>
            <a:r>
              <a:rPr sz="1400" spc="-105" dirty="0">
                <a:solidFill>
                  <a:srgbClr val="FFFFFF"/>
                </a:solidFill>
                <a:latin typeface="Microsoft Sans Serif"/>
                <a:cs typeface="Microsoft Sans Serif"/>
              </a:rPr>
              <a:t>,</a:t>
            </a:r>
            <a:r>
              <a:rPr sz="1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reflecting</a:t>
            </a:r>
            <a:r>
              <a:rPr sz="1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a</a:t>
            </a:r>
            <a:r>
              <a:rPr sz="14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strong </a:t>
            </a:r>
            <a:r>
              <a:rPr sz="1400" spc="-3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engagement</a:t>
            </a:r>
            <a:r>
              <a:rPr sz="14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and</a:t>
            </a:r>
            <a:r>
              <a:rPr sz="14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interest</a:t>
            </a:r>
            <a:r>
              <a:rPr sz="1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from</a:t>
            </a:r>
            <a:r>
              <a:rPr sz="14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our</a:t>
            </a:r>
            <a:r>
              <a:rPr sz="14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audience.</a:t>
            </a:r>
            <a:endParaRPr sz="1400" dirty="0">
              <a:latin typeface="Microsoft Sans Serif"/>
              <a:cs typeface="Microsoft Sans Serif"/>
            </a:endParaRPr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91826F4A-2288-4979-8080-716FCE72B75A}"/>
              </a:ext>
            </a:extLst>
          </p:cNvPr>
          <p:cNvSpPr/>
          <p:nvPr/>
        </p:nvSpPr>
        <p:spPr>
          <a:xfrm>
            <a:off x="563880" y="1251203"/>
            <a:ext cx="10626725" cy="0"/>
          </a:xfrm>
          <a:custGeom>
            <a:avLst/>
            <a:gdLst/>
            <a:ahLst/>
            <a:cxnLst/>
            <a:rect l="l" t="t" r="r" b="b"/>
            <a:pathLst>
              <a:path w="10626725">
                <a:moveTo>
                  <a:pt x="0" y="0"/>
                </a:moveTo>
                <a:lnTo>
                  <a:pt x="10626598" y="0"/>
                </a:lnTo>
              </a:path>
            </a:pathLst>
          </a:custGeom>
          <a:ln w="635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5">
            <a:extLst>
              <a:ext uri="{FF2B5EF4-FFF2-40B4-BE49-F238E27FC236}">
                <a16:creationId xmlns:a16="http://schemas.microsoft.com/office/drawing/2014/main" id="{7E9DD120-FD78-4DF0-AB2F-8D92A4A9AA98}"/>
              </a:ext>
            </a:extLst>
          </p:cNvPr>
          <p:cNvSpPr txBox="1"/>
          <p:nvPr/>
        </p:nvSpPr>
        <p:spPr>
          <a:xfrm>
            <a:off x="643534" y="5119242"/>
            <a:ext cx="5167630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spc="-130" dirty="0">
                <a:solidFill>
                  <a:srgbClr val="FFFFFF"/>
                </a:solidFill>
                <a:latin typeface="Microsoft Sans Serif"/>
                <a:cs typeface="Microsoft Sans Serif"/>
              </a:rPr>
              <a:t>We</a:t>
            </a:r>
            <a:r>
              <a:rPr sz="1400" spc="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have</a:t>
            </a:r>
            <a:r>
              <a:rPr sz="14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the</a:t>
            </a:r>
            <a:r>
              <a:rPr sz="1400" spc="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capability</a:t>
            </a:r>
            <a:r>
              <a:rPr sz="14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to</a:t>
            </a:r>
            <a:r>
              <a:rPr sz="1400" spc="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deliver</a:t>
            </a:r>
            <a:r>
              <a:rPr sz="1400" spc="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approximately</a:t>
            </a:r>
            <a:r>
              <a:rPr sz="14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b="1" spc="30" dirty="0">
                <a:solidFill>
                  <a:srgbClr val="00B0F0"/>
                </a:solidFill>
                <a:latin typeface="Arial"/>
                <a:cs typeface="Arial"/>
              </a:rPr>
              <a:t>5,000 </a:t>
            </a:r>
            <a:r>
              <a:rPr sz="1400" b="1" spc="35" dirty="0">
                <a:solidFill>
                  <a:srgbClr val="00B0F0"/>
                </a:solidFill>
                <a:latin typeface="Arial"/>
                <a:cs typeface="Arial"/>
              </a:rPr>
              <a:t> </a:t>
            </a:r>
            <a:r>
              <a:rPr sz="1400" b="1" spc="-85" dirty="0">
                <a:solidFill>
                  <a:srgbClr val="00B0F0"/>
                </a:solidFill>
                <a:latin typeface="Arial"/>
                <a:cs typeface="Arial"/>
              </a:rPr>
              <a:t>telemarketing</a:t>
            </a:r>
            <a:r>
              <a:rPr sz="1400" b="1" spc="-30" dirty="0">
                <a:solidFill>
                  <a:srgbClr val="00B0F0"/>
                </a:solidFill>
                <a:latin typeface="Arial"/>
                <a:cs typeface="Arial"/>
              </a:rPr>
              <a:t> </a:t>
            </a:r>
            <a:r>
              <a:rPr sz="1400" b="1" spc="-100" dirty="0">
                <a:solidFill>
                  <a:srgbClr val="00B0F0"/>
                </a:solidFill>
                <a:latin typeface="Arial"/>
                <a:cs typeface="Arial"/>
              </a:rPr>
              <a:t>leads</a:t>
            </a:r>
            <a:r>
              <a:rPr sz="1400" b="1" spc="-20" dirty="0">
                <a:solidFill>
                  <a:srgbClr val="00B0F0"/>
                </a:solidFill>
                <a:latin typeface="Arial"/>
                <a:cs typeface="Arial"/>
              </a:rPr>
              <a:t> </a:t>
            </a:r>
            <a:r>
              <a:rPr sz="1400" spc="-45" dirty="0">
                <a:solidFill>
                  <a:srgbClr val="00B0F0"/>
                </a:solidFill>
                <a:latin typeface="Microsoft Sans Serif"/>
                <a:cs typeface="Microsoft Sans Serif"/>
              </a:rPr>
              <a:t>and</a:t>
            </a:r>
            <a:r>
              <a:rPr sz="1400" spc="40" dirty="0">
                <a:solidFill>
                  <a:srgbClr val="00B0F0"/>
                </a:solidFill>
                <a:latin typeface="Microsoft Sans Serif"/>
                <a:cs typeface="Microsoft Sans Serif"/>
              </a:rPr>
              <a:t> </a:t>
            </a:r>
            <a:r>
              <a:rPr sz="1400" b="1" spc="35" dirty="0">
                <a:solidFill>
                  <a:srgbClr val="00B0F0"/>
                </a:solidFill>
                <a:latin typeface="Arial"/>
                <a:cs typeface="Arial"/>
              </a:rPr>
              <a:t>50,000</a:t>
            </a:r>
            <a:r>
              <a:rPr sz="1400" b="1" spc="-35" dirty="0">
                <a:solidFill>
                  <a:srgbClr val="00B0F0"/>
                </a:solidFill>
                <a:latin typeface="Arial"/>
                <a:cs typeface="Arial"/>
              </a:rPr>
              <a:t> </a:t>
            </a:r>
            <a:r>
              <a:rPr sz="1400" b="1" spc="-90" dirty="0">
                <a:solidFill>
                  <a:srgbClr val="00B0F0"/>
                </a:solidFill>
                <a:latin typeface="Arial"/>
                <a:cs typeface="Arial"/>
              </a:rPr>
              <a:t>email</a:t>
            </a:r>
            <a:r>
              <a:rPr sz="1400" b="1" spc="-30" dirty="0">
                <a:solidFill>
                  <a:srgbClr val="00B0F0"/>
                </a:solidFill>
                <a:latin typeface="Arial"/>
                <a:cs typeface="Arial"/>
              </a:rPr>
              <a:t> </a:t>
            </a:r>
            <a:r>
              <a:rPr sz="1400" b="1" spc="-90" dirty="0">
                <a:solidFill>
                  <a:srgbClr val="00B0F0"/>
                </a:solidFill>
                <a:latin typeface="Arial"/>
                <a:cs typeface="Arial"/>
              </a:rPr>
              <a:t>marketing</a:t>
            </a:r>
            <a:r>
              <a:rPr sz="1400" b="1" spc="-25" dirty="0">
                <a:solidFill>
                  <a:srgbClr val="00B0F0"/>
                </a:solidFill>
                <a:latin typeface="Arial"/>
                <a:cs typeface="Arial"/>
              </a:rPr>
              <a:t> </a:t>
            </a:r>
            <a:r>
              <a:rPr sz="1400" b="1" spc="-95" dirty="0">
                <a:solidFill>
                  <a:srgbClr val="00B0F0"/>
                </a:solidFill>
                <a:latin typeface="Arial"/>
                <a:cs typeface="Arial"/>
              </a:rPr>
              <a:t>leads</a:t>
            </a:r>
            <a:r>
              <a:rPr sz="1400" b="1" spc="-55" dirty="0">
                <a:solidFill>
                  <a:srgbClr val="00B0F0"/>
                </a:solidFill>
                <a:latin typeface="Arial"/>
                <a:cs typeface="Arial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on</a:t>
            </a:r>
            <a:r>
              <a:rPr sz="14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a</a:t>
            </a:r>
            <a:r>
              <a:rPr sz="14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monthly </a:t>
            </a:r>
            <a:r>
              <a:rPr sz="1400" spc="-3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basis.</a:t>
            </a:r>
            <a:endParaRPr sz="1400" dirty="0">
              <a:latin typeface="Microsoft Sans Serif"/>
              <a:cs typeface="Microsoft Sans Serif"/>
            </a:endParaRPr>
          </a:p>
        </p:txBody>
      </p:sp>
      <p:pic>
        <p:nvPicPr>
          <p:cNvPr id="13" name="object 6">
            <a:extLst>
              <a:ext uri="{FF2B5EF4-FFF2-40B4-BE49-F238E27FC236}">
                <a16:creationId xmlns:a16="http://schemas.microsoft.com/office/drawing/2014/main" id="{3707C296-C839-4BCE-B438-6809F596FC6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66559" y="1685544"/>
            <a:ext cx="2293620" cy="722376"/>
          </a:xfrm>
          <a:prstGeom prst="rect">
            <a:avLst/>
          </a:prstGeom>
        </p:spPr>
      </p:pic>
      <p:grpSp>
        <p:nvGrpSpPr>
          <p:cNvPr id="14" name="object 7">
            <a:extLst>
              <a:ext uri="{FF2B5EF4-FFF2-40B4-BE49-F238E27FC236}">
                <a16:creationId xmlns:a16="http://schemas.microsoft.com/office/drawing/2014/main" id="{395D5428-0F63-4D44-9C4E-D92EF4365E04}"/>
              </a:ext>
            </a:extLst>
          </p:cNvPr>
          <p:cNvGrpSpPr/>
          <p:nvPr/>
        </p:nvGrpSpPr>
        <p:grpSpPr>
          <a:xfrm>
            <a:off x="6876288" y="2526792"/>
            <a:ext cx="4346575" cy="3007360"/>
            <a:chOff x="6876288" y="2526792"/>
            <a:chExt cx="4346575" cy="3007360"/>
          </a:xfrm>
        </p:grpSpPr>
        <p:pic>
          <p:nvPicPr>
            <p:cNvPr id="15" name="object 8">
              <a:extLst>
                <a:ext uri="{FF2B5EF4-FFF2-40B4-BE49-F238E27FC236}">
                  <a16:creationId xmlns:a16="http://schemas.microsoft.com/office/drawing/2014/main" id="{D0AADE5F-15DA-4B94-80C3-D450DBEDDC0C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76288" y="3166872"/>
              <a:ext cx="2293619" cy="1109471"/>
            </a:xfrm>
            <a:prstGeom prst="rect">
              <a:avLst/>
            </a:prstGeom>
          </p:spPr>
        </p:pic>
        <p:pic>
          <p:nvPicPr>
            <p:cNvPr id="16" name="object 9">
              <a:extLst>
                <a:ext uri="{FF2B5EF4-FFF2-40B4-BE49-F238E27FC236}">
                  <a16:creationId xmlns:a16="http://schemas.microsoft.com/office/drawing/2014/main" id="{8A295F63-054B-456E-B070-2B6CB46C97D1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60180" y="2526792"/>
              <a:ext cx="2130552" cy="722376"/>
            </a:xfrm>
            <a:prstGeom prst="rect">
              <a:avLst/>
            </a:prstGeom>
          </p:spPr>
        </p:pic>
        <p:pic>
          <p:nvPicPr>
            <p:cNvPr id="17" name="object 10">
              <a:extLst>
                <a:ext uri="{FF2B5EF4-FFF2-40B4-BE49-F238E27FC236}">
                  <a16:creationId xmlns:a16="http://schemas.microsoft.com/office/drawing/2014/main" id="{DFE2FCD1-E84A-4AC7-A180-641A5DA26DD9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927592" y="3582924"/>
              <a:ext cx="2295143" cy="1344168"/>
            </a:xfrm>
            <a:prstGeom prst="rect">
              <a:avLst/>
            </a:prstGeom>
          </p:spPr>
        </p:pic>
        <p:pic>
          <p:nvPicPr>
            <p:cNvPr id="18" name="object 11">
              <a:extLst>
                <a:ext uri="{FF2B5EF4-FFF2-40B4-BE49-F238E27FC236}">
                  <a16:creationId xmlns:a16="http://schemas.microsoft.com/office/drawing/2014/main" id="{E1DC33A6-7FAD-499C-A799-69FACB7E0FA9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76288" y="4811268"/>
              <a:ext cx="2183891" cy="7223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80829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1430000" cy="64389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"/>
          <p:cNvSpPr/>
          <p:nvPr/>
        </p:nvSpPr>
        <p:spPr>
          <a:xfrm>
            <a:off x="0" y="9525"/>
            <a:ext cx="11430000" cy="6429375"/>
          </a:xfrm>
          <a:custGeom>
            <a:rect b="b" l="l" r="r" t="t"/>
            <a:pathLst>
              <a:path extrusionOk="0" h="6429375" w="11430000">
                <a:moveTo>
                  <a:pt x="11430000" y="0"/>
                </a:moveTo>
                <a:lnTo>
                  <a:pt x="0" y="0"/>
                </a:lnTo>
                <a:lnTo>
                  <a:pt x="0" y="6429375"/>
                </a:lnTo>
                <a:lnTo>
                  <a:pt x="11430000" y="6429375"/>
                </a:lnTo>
                <a:lnTo>
                  <a:pt x="11430000" y="0"/>
                </a:lnTo>
                <a:close/>
              </a:path>
            </a:pathLst>
          </a:custGeom>
          <a:solidFill>
            <a:srgbClr val="09151A">
              <a:alpha val="7451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grpSp>
        <p:nvGrpSpPr>
          <p:cNvPr id="57" name="Google Shape;57;p1"/>
          <p:cNvGrpSpPr/>
          <p:nvPr/>
        </p:nvGrpSpPr>
        <p:grpSpPr>
          <a:xfrm>
            <a:off x="0" y="9524"/>
            <a:ext cx="4286250" cy="6429375"/>
            <a:chOff x="0" y="9524"/>
            <a:chExt cx="4286250" cy="6429375"/>
          </a:xfrm>
        </p:grpSpPr>
        <p:pic>
          <p:nvPicPr>
            <p:cNvPr id="58" name="Google Shape;58;p1"/>
            <p:cNvPicPr preferRelativeResize="0"/>
            <p:nvPr/>
          </p:nvPicPr>
          <p:blipFill/>
          <p:spPr>
            <a:xfrm>
              <a:off x="0" y="9524"/>
              <a:ext cx="4286250" cy="64293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" name="Google Shape;59;p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38125" y="1685924"/>
              <a:ext cx="3810000" cy="307657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0" name="Google Shape;60;p1"/>
          <p:cNvSpPr txBox="1"/>
          <p:nvPr>
            <p:ph type="title"/>
          </p:nvPr>
        </p:nvSpPr>
        <p:spPr>
          <a:xfrm>
            <a:off x="4948339" y="1600739"/>
            <a:ext cx="2188800" cy="6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Contact Us</a:t>
            </a:r>
            <a:endParaRPr/>
          </a:p>
        </p:txBody>
      </p:sp>
      <p:sp>
        <p:nvSpPr>
          <p:cNvPr id="61" name="Google Shape;61;p1"/>
          <p:cNvSpPr txBox="1"/>
          <p:nvPr/>
        </p:nvSpPr>
        <p:spPr>
          <a:xfrm>
            <a:off x="4948339" y="2445207"/>
            <a:ext cx="5729100" cy="6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508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E2E6E9"/>
                </a:solidFill>
                <a:latin typeface="Georgia"/>
                <a:ea typeface="Georgia"/>
                <a:cs typeface="Georgia"/>
                <a:sym typeface="Georgia"/>
              </a:rPr>
              <a:t>Reach out to Zion Infotech today to discuss your technology needs and learn how we can help your business thrive.</a:t>
            </a:r>
            <a:endParaRPr sz="15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2" name="Google Shape;62;p1"/>
          <p:cNvSpPr/>
          <p:nvPr/>
        </p:nvSpPr>
        <p:spPr>
          <a:xfrm>
            <a:off x="4967287" y="3367087"/>
            <a:ext cx="5781675" cy="1428750"/>
          </a:xfrm>
          <a:custGeom>
            <a:rect b="b" l="l" r="r" t="t"/>
            <a:pathLst>
              <a:path extrusionOk="0" h="1428750" w="5781675">
                <a:moveTo>
                  <a:pt x="0" y="1366024"/>
                </a:moveTo>
                <a:lnTo>
                  <a:pt x="0" y="62738"/>
                </a:lnTo>
                <a:lnTo>
                  <a:pt x="0" y="58610"/>
                </a:lnTo>
                <a:lnTo>
                  <a:pt x="406" y="54533"/>
                </a:lnTo>
                <a:lnTo>
                  <a:pt x="1206" y="50495"/>
                </a:lnTo>
                <a:lnTo>
                  <a:pt x="2006" y="46443"/>
                </a:lnTo>
                <a:lnTo>
                  <a:pt x="3200" y="42532"/>
                </a:lnTo>
                <a:lnTo>
                  <a:pt x="4775" y="38722"/>
                </a:lnTo>
                <a:lnTo>
                  <a:pt x="6350" y="34912"/>
                </a:lnTo>
                <a:lnTo>
                  <a:pt x="8280" y="31305"/>
                </a:lnTo>
                <a:lnTo>
                  <a:pt x="10566" y="27876"/>
                </a:lnTo>
                <a:lnTo>
                  <a:pt x="12865" y="24447"/>
                </a:lnTo>
                <a:lnTo>
                  <a:pt x="15455" y="21285"/>
                </a:lnTo>
                <a:lnTo>
                  <a:pt x="18376" y="18376"/>
                </a:lnTo>
                <a:lnTo>
                  <a:pt x="21285" y="15455"/>
                </a:lnTo>
                <a:lnTo>
                  <a:pt x="50495" y="1206"/>
                </a:lnTo>
                <a:lnTo>
                  <a:pt x="54533" y="406"/>
                </a:lnTo>
                <a:lnTo>
                  <a:pt x="58610" y="0"/>
                </a:lnTo>
                <a:lnTo>
                  <a:pt x="62725" y="0"/>
                </a:lnTo>
                <a:lnTo>
                  <a:pt x="5718949" y="0"/>
                </a:lnTo>
                <a:lnTo>
                  <a:pt x="5723064" y="0"/>
                </a:lnTo>
                <a:lnTo>
                  <a:pt x="5727141" y="406"/>
                </a:lnTo>
                <a:lnTo>
                  <a:pt x="5763298" y="18376"/>
                </a:lnTo>
                <a:lnTo>
                  <a:pt x="5766206" y="21285"/>
                </a:lnTo>
                <a:lnTo>
                  <a:pt x="5780468" y="50495"/>
                </a:lnTo>
                <a:lnTo>
                  <a:pt x="5781268" y="54533"/>
                </a:lnTo>
                <a:lnTo>
                  <a:pt x="5781675" y="58610"/>
                </a:lnTo>
                <a:lnTo>
                  <a:pt x="5781675" y="62738"/>
                </a:lnTo>
                <a:lnTo>
                  <a:pt x="5781675" y="1366024"/>
                </a:lnTo>
                <a:lnTo>
                  <a:pt x="5781675" y="1370139"/>
                </a:lnTo>
                <a:lnTo>
                  <a:pt x="5781268" y="1374216"/>
                </a:lnTo>
                <a:lnTo>
                  <a:pt x="5780468" y="1378254"/>
                </a:lnTo>
                <a:lnTo>
                  <a:pt x="5779668" y="1382293"/>
                </a:lnTo>
                <a:lnTo>
                  <a:pt x="5757214" y="1415884"/>
                </a:lnTo>
                <a:lnTo>
                  <a:pt x="5731179" y="1427543"/>
                </a:lnTo>
                <a:lnTo>
                  <a:pt x="5727141" y="1428343"/>
                </a:lnTo>
                <a:lnTo>
                  <a:pt x="5723064" y="1428750"/>
                </a:lnTo>
                <a:lnTo>
                  <a:pt x="5718949" y="1428750"/>
                </a:lnTo>
                <a:lnTo>
                  <a:pt x="62725" y="1428750"/>
                </a:lnTo>
                <a:lnTo>
                  <a:pt x="58610" y="1428750"/>
                </a:lnTo>
                <a:lnTo>
                  <a:pt x="54533" y="1428343"/>
                </a:lnTo>
                <a:lnTo>
                  <a:pt x="50495" y="1427543"/>
                </a:lnTo>
                <a:lnTo>
                  <a:pt x="46443" y="1426743"/>
                </a:lnTo>
                <a:lnTo>
                  <a:pt x="18376" y="1410373"/>
                </a:lnTo>
                <a:lnTo>
                  <a:pt x="15455" y="1407464"/>
                </a:lnTo>
                <a:lnTo>
                  <a:pt x="1206" y="1378254"/>
                </a:lnTo>
                <a:lnTo>
                  <a:pt x="406" y="1374216"/>
                </a:lnTo>
                <a:lnTo>
                  <a:pt x="0" y="1370139"/>
                </a:lnTo>
                <a:lnTo>
                  <a:pt x="0" y="1366024"/>
                </a:lnTo>
                <a:close/>
              </a:path>
            </a:pathLst>
          </a:cu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graphicFrame>
        <p:nvGraphicFramePr>
          <p:cNvPr id="63" name="Google Shape;63;p1"/>
          <p:cNvGraphicFramePr/>
          <p:nvPr/>
        </p:nvGraphicFramePr>
        <p:xfrm>
          <a:off x="4972049" y="337185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{40CB608F-6AE6-49D8-B7FB-5E2FC7526EDA}</a:tableStyleId>
              </a:tblPr>
              <a:tblGrid>
                <a:gridCol w="1905250"/>
                <a:gridCol w="1919075"/>
                <a:gridCol w="1904625"/>
              </a:tblGrid>
              <a:tr h="552450">
                <a:tc>
                  <a:txBody>
                    <a:bodyPr/>
                    <a:lstStyle/>
                    <a:p>
                      <a:pPr indent="0" lvl="0" marL="19177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u="none" cap="none" strike="noStrike"/>
                      </a:pPr>
                      <a:r>
                        <a:rPr lang="en-US" sz="1500" u="none" cap="none" strike="noStrike">
                          <a:solidFill>
                            <a:srgbClr val="E2E6E9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Address</a:t>
                      </a:r>
                      <a:endParaRPr sz="1500" u="none" cap="none" strike="noStrike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142875" marB="0" marR="0" marL="0">
                    <a:lnR cap="flat" cmpd="sng" w="9525">
                      <a:solidFill>
                        <a:srgbClr val="464F5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>
                        <a:alpha val="353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20193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u="none" cap="none" strike="noStrike"/>
                      </a:pPr>
                      <a:r>
                        <a:rPr lang="en-US" sz="1500" u="none" cap="none" strike="noStrike">
                          <a:solidFill>
                            <a:srgbClr val="E2E6E9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Phone</a:t>
                      </a:r>
                      <a:endParaRPr sz="1500" u="none" cap="none" strike="noStrike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142875" marB="0" marR="0" marL="0">
                    <a:lnL cap="flat" cmpd="sng" w="9525">
                      <a:solidFill>
                        <a:srgbClr val="464F5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64F5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>
                        <a:alpha val="353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19240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u="none" cap="none" strike="noStrike"/>
                      </a:pPr>
                      <a:r>
                        <a:rPr lang="en-US" sz="1500" u="none" cap="none" strike="noStrike">
                          <a:solidFill>
                            <a:srgbClr val="E2E6E9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Email</a:t>
                      </a:r>
                      <a:endParaRPr sz="1500" u="none" cap="none" strike="noStrike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142875" marB="0" marR="0" marL="0">
                    <a:lnL cap="flat" cmpd="sng" w="9525">
                      <a:solidFill>
                        <a:srgbClr val="464F5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FFFFF">
                        <a:alpha val="3530"/>
                      </a:srgbClr>
                    </a:solidFill>
                  </a:tcPr>
                </a:tc>
              </a:tr>
              <a:tr h="866775">
                <a:tc>
                  <a:txBody>
                    <a:bodyPr/>
                    <a:lstStyle/>
                    <a:p>
                      <a:pPr indent="0" lvl="0" marL="19177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u="none" cap="none" strike="noStrike"/>
                      </a:pPr>
                      <a:r>
                        <a:rPr lang="en-US" sz="1500" u="none" cap="none" strike="noStrike">
                          <a:solidFill>
                            <a:srgbClr val="E2E6E9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East court pune</a:t>
                      </a:r>
                      <a:endParaRPr sz="1500" u="none" cap="none" strike="noStrike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152400" marB="0" marR="0" marL="0">
                    <a:lnR cap="flat" cmpd="sng" w="9525">
                      <a:solidFill>
                        <a:srgbClr val="464F5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000000">
                        <a:alpha val="353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20193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u="none" cap="none" strike="noStrike"/>
                      </a:pPr>
                      <a:r>
                        <a:rPr b="1" lang="en-US" sz="1500" u="none" cap="none" strike="noStrike">
                          <a:solidFill>
                            <a:srgbClr val="F3F3F3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816866</a:t>
                      </a:r>
                      <a:r>
                        <a:rPr b="1" lang="en-US" sz="1500">
                          <a:solidFill>
                            <a:srgbClr val="F3F3F3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99</a:t>
                      </a:r>
                      <a:r>
                        <a:rPr b="1" lang="en-US" sz="1500" u="none" cap="none" strike="noStrike">
                          <a:solidFill>
                            <a:srgbClr val="F3F3F3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36</a:t>
                      </a:r>
                      <a:endParaRPr b="1" sz="1500" u="none" cap="none" strike="noStrike">
                        <a:solidFill>
                          <a:srgbClr val="F3F3F3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152400" marB="0" marR="0" marL="0">
                    <a:lnL cap="flat" cmpd="sng" w="9525">
                      <a:solidFill>
                        <a:srgbClr val="464F5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64F5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000000">
                        <a:alpha val="353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19240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u="none" cap="none" strike="noStrike"/>
                      </a:pPr>
                      <a:r>
                        <a:rPr lang="en-US" sz="1500" u="none" cap="none" strike="noStrike">
                          <a:solidFill>
                            <a:srgbClr val="E2E6E9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info@zioninfotech</a:t>
                      </a:r>
                      <a:endParaRPr sz="1500" u="none" cap="none" strike="noStrike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  <a:p>
                      <a:pPr indent="0" lvl="0" marL="192405" marR="0" rtl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  <a:defRPr sz="1400" u="none" cap="none" strike="noStrike"/>
                      </a:pPr>
                      <a:r>
                        <a:rPr lang="en-US" sz="1500" u="none" cap="none" strike="noStrike">
                          <a:solidFill>
                            <a:srgbClr val="E2E6E9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.com</a:t>
                      </a:r>
                      <a:endParaRPr sz="1500" u="none" cap="none" strike="noStrike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152400" marB="0" marR="0" marL="0">
                    <a:lnL cap="flat" cmpd="sng" w="9525">
                      <a:solidFill>
                        <a:srgbClr val="464F5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000000">
                        <a:alpha val="353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